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8.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9.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0.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11.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2.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3.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4.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5.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7.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bookmarkIdSeed="2">
  <p:sldMasterIdLst>
    <p:sldMasterId id="2147483664" r:id="rId2"/>
  </p:sldMasterIdLst>
  <p:notesMasterIdLst>
    <p:notesMasterId r:id="rId23"/>
  </p:notesMasterIdLst>
  <p:handoutMasterIdLst>
    <p:handoutMasterId r:id="rId24"/>
  </p:handoutMasterIdLst>
  <p:sldIdLst>
    <p:sldId id="346" r:id="rId3"/>
    <p:sldId id="257" r:id="rId4"/>
    <p:sldId id="275" r:id="rId5"/>
    <p:sldId id="304" r:id="rId6"/>
    <p:sldId id="298" r:id="rId7"/>
    <p:sldId id="336" r:id="rId8"/>
    <p:sldId id="337" r:id="rId9"/>
    <p:sldId id="338" r:id="rId10"/>
    <p:sldId id="302" r:id="rId11"/>
    <p:sldId id="311" r:id="rId12"/>
    <p:sldId id="299" r:id="rId13"/>
    <p:sldId id="306" r:id="rId14"/>
    <p:sldId id="277" r:id="rId15"/>
    <p:sldId id="350" r:id="rId16"/>
    <p:sldId id="295" r:id="rId17"/>
    <p:sldId id="312" r:id="rId18"/>
    <p:sldId id="349" r:id="rId19"/>
    <p:sldId id="343" r:id="rId20"/>
    <p:sldId id="344" r:id="rId21"/>
    <p:sldId id="305" r:id="rId22"/>
  </p:sldIdLst>
  <p:sldSz cx="9144000" cy="6858000" type="screen4x3"/>
  <p:notesSz cx="7010400" cy="92964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0FF32DA6-DB16-4281-B9BA-2FC2F9DF511D}">
          <p14:sldIdLst>
            <p14:sldId id="346"/>
            <p14:sldId id="257"/>
            <p14:sldId id="275"/>
            <p14:sldId id="304"/>
            <p14:sldId id="298"/>
            <p14:sldId id="336"/>
            <p14:sldId id="337"/>
            <p14:sldId id="338"/>
            <p14:sldId id="302"/>
            <p14:sldId id="311"/>
            <p14:sldId id="299"/>
            <p14:sldId id="306"/>
            <p14:sldId id="277"/>
            <p14:sldId id="350"/>
            <p14:sldId id="295"/>
            <p14:sldId id="312"/>
            <p14:sldId id="349"/>
            <p14:sldId id="343"/>
            <p14:sldId id="344"/>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eu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FF9900"/>
    <a:srgbClr val="FF6600"/>
    <a:srgbClr val="0099FF"/>
    <a:srgbClr val="0066FF"/>
    <a:srgbClr val="CC9900"/>
    <a:srgbClr val="3366CC"/>
    <a:srgbClr val="3399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9242" autoAdjust="0"/>
  </p:normalViewPr>
  <p:slideViewPr>
    <p:cSldViewPr>
      <p:cViewPr varScale="1">
        <p:scale>
          <a:sx n="116" d="100"/>
          <a:sy n="116" d="100"/>
        </p:scale>
        <p:origin x="1326" y="108"/>
      </p:cViewPr>
      <p:guideLst>
        <p:guide orient="horz" pos="2160"/>
        <p:guide pos="2880"/>
      </p:guideLst>
    </p:cSldViewPr>
  </p:slideViewPr>
  <p:outlineViewPr>
    <p:cViewPr>
      <p:scale>
        <a:sx n="1" d="1"/>
        <a:sy n="1" d="1"/>
      </p:scale>
      <p:origin x="0" y="54258"/>
    </p:cViewPr>
  </p:outlineViewPr>
  <p:notesTextViewPr>
    <p:cViewPr>
      <p:scale>
        <a:sx n="100" d="100"/>
        <a:sy n="100" d="100"/>
      </p:scale>
      <p:origin x="0" y="0"/>
    </p:cViewPr>
  </p:notesTextViewPr>
  <p:notesViewPr>
    <p:cSldViewPr showGuides="1">
      <p:cViewPr varScale="1">
        <p:scale>
          <a:sx n="82" d="100"/>
          <a:sy n="82" d="100"/>
        </p:scale>
        <p:origin x="-3138"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157C7-A622-4BEF-9EB9-E04BDB78BA52}" type="doc">
      <dgm:prSet loTypeId="urn:microsoft.com/office/officeart/2005/8/layout/process4" loCatId="list" qsTypeId="urn:microsoft.com/office/officeart/2005/8/quickstyle/simple3" qsCatId="simple" csTypeId="urn:microsoft.com/office/officeart/2005/8/colors/accent1_2" csCatId="accent1" phldr="1"/>
      <dgm:spPr/>
      <dgm:t>
        <a:bodyPr/>
        <a:lstStyle/>
        <a:p>
          <a:endParaRPr lang="fr-CA"/>
        </a:p>
      </dgm:t>
    </dgm:pt>
    <dgm:pt modelId="{D6540480-E80E-442A-ACCE-37D085378117}">
      <dgm:prSet phldrT="[Texte]"/>
      <dgm:spPr>
        <a:solidFill>
          <a:schemeClr val="accent2"/>
        </a:solidFill>
      </dgm:spPr>
      <dgm:t>
        <a:bodyPr/>
        <a:lstStyle/>
        <a:p>
          <a:r>
            <a:rPr lang="fr-CA" dirty="0"/>
            <a:t>Président du conseil </a:t>
          </a:r>
        </a:p>
      </dgm:t>
    </dgm:pt>
    <dgm:pt modelId="{EDD52B26-1C9C-4CEE-96CE-9D6152E74BAF}" type="parTrans" cxnId="{5614FBF6-2989-482E-BEFC-7949633555DE}">
      <dgm:prSet/>
      <dgm:spPr/>
      <dgm:t>
        <a:bodyPr/>
        <a:lstStyle/>
        <a:p>
          <a:endParaRPr lang="fr-CA"/>
        </a:p>
      </dgm:t>
    </dgm:pt>
    <dgm:pt modelId="{C6F75E30-BBB4-4D2E-942B-9CFB4A5A2F08}" type="sibTrans" cxnId="{5614FBF6-2989-482E-BEFC-7949633555DE}">
      <dgm:prSet/>
      <dgm:spPr/>
      <dgm:t>
        <a:bodyPr/>
        <a:lstStyle/>
        <a:p>
          <a:endParaRPr lang="fr-CA"/>
        </a:p>
      </dgm:t>
    </dgm:pt>
    <dgm:pt modelId="{EBF0A9DE-EDB1-4CC9-8964-F928FCF2FB32}">
      <dgm:prSet phldrT="[Texte]"/>
      <dgm:spPr/>
      <dgm:t>
        <a:bodyPr/>
        <a:lstStyle/>
        <a:p>
          <a:r>
            <a:rPr lang="fr-CA" dirty="0"/>
            <a:t>Trésorier</a:t>
          </a:r>
        </a:p>
      </dgm:t>
    </dgm:pt>
    <dgm:pt modelId="{B3825016-9F26-46F0-8235-C023F8DD17A8}" type="parTrans" cxnId="{5AA648BC-33FE-40A0-9EE3-AC5DF4398C3B}">
      <dgm:prSet/>
      <dgm:spPr/>
      <dgm:t>
        <a:bodyPr/>
        <a:lstStyle/>
        <a:p>
          <a:endParaRPr lang="fr-CA"/>
        </a:p>
      </dgm:t>
    </dgm:pt>
    <dgm:pt modelId="{109C1D01-7B3C-41DD-B2DB-DF2680F16AC2}" type="sibTrans" cxnId="{5AA648BC-33FE-40A0-9EE3-AC5DF4398C3B}">
      <dgm:prSet/>
      <dgm:spPr/>
      <dgm:t>
        <a:bodyPr/>
        <a:lstStyle/>
        <a:p>
          <a:endParaRPr lang="fr-CA"/>
        </a:p>
      </dgm:t>
    </dgm:pt>
    <dgm:pt modelId="{FF90FEB8-CEA0-4775-850A-CE49B011FE8D}">
      <dgm:prSet phldrT="[Texte]"/>
      <dgm:spPr/>
      <dgm:t>
        <a:bodyPr/>
        <a:lstStyle/>
        <a:p>
          <a:r>
            <a:rPr lang="fr-CA" dirty="0"/>
            <a:t>Secrétaire</a:t>
          </a:r>
        </a:p>
      </dgm:t>
    </dgm:pt>
    <dgm:pt modelId="{8868E15F-15FD-4C43-8FB7-A6CE7D2956F9}" type="parTrans" cxnId="{5A7EDBD8-E4BF-4F1B-BE7B-B5784CADFDF8}">
      <dgm:prSet/>
      <dgm:spPr/>
      <dgm:t>
        <a:bodyPr/>
        <a:lstStyle/>
        <a:p>
          <a:endParaRPr lang="fr-CA"/>
        </a:p>
      </dgm:t>
    </dgm:pt>
    <dgm:pt modelId="{76EDDD77-04A4-452C-879D-2ABABDFBBAC9}" type="sibTrans" cxnId="{5A7EDBD8-E4BF-4F1B-BE7B-B5784CADFDF8}">
      <dgm:prSet/>
      <dgm:spPr/>
      <dgm:t>
        <a:bodyPr/>
        <a:lstStyle/>
        <a:p>
          <a:endParaRPr lang="fr-CA"/>
        </a:p>
      </dgm:t>
    </dgm:pt>
    <dgm:pt modelId="{6B751C4B-728A-4B16-BC0C-402DAA2FF193}">
      <dgm:prSet phldrT="[Texte]"/>
      <dgm:spPr>
        <a:solidFill>
          <a:schemeClr val="accent2"/>
        </a:solidFill>
      </dgm:spPr>
      <dgm:t>
        <a:bodyPr/>
        <a:lstStyle/>
        <a:p>
          <a:r>
            <a:rPr lang="fr-CA" dirty="0"/>
            <a:t>Firme comptable Boulais CPA</a:t>
          </a:r>
        </a:p>
      </dgm:t>
    </dgm:pt>
    <dgm:pt modelId="{32F52299-C9EC-40E9-87CA-A8850E88C0D8}" type="sibTrans" cxnId="{434958C6-18E1-4C41-AAAE-F5EC10987121}">
      <dgm:prSet/>
      <dgm:spPr/>
      <dgm:t>
        <a:bodyPr/>
        <a:lstStyle/>
        <a:p>
          <a:endParaRPr lang="fr-CA"/>
        </a:p>
      </dgm:t>
    </dgm:pt>
    <dgm:pt modelId="{4AD835DF-2FFF-4F80-AE0E-9E84D6FE27A8}" type="parTrans" cxnId="{434958C6-18E1-4C41-AAAE-F5EC10987121}">
      <dgm:prSet/>
      <dgm:spPr/>
      <dgm:t>
        <a:bodyPr/>
        <a:lstStyle/>
        <a:p>
          <a:endParaRPr lang="fr-CA"/>
        </a:p>
      </dgm:t>
    </dgm:pt>
    <dgm:pt modelId="{A27DED93-E750-4FDF-920C-C5CE8EFBF7D8}">
      <dgm:prSet phldrT="[Texte]"/>
      <dgm:spPr>
        <a:solidFill>
          <a:schemeClr val="accent2"/>
        </a:solidFill>
      </dgm:spPr>
      <dgm:t>
        <a:bodyPr/>
        <a:lstStyle/>
        <a:p>
          <a:r>
            <a:rPr lang="fr-CA" dirty="0"/>
            <a:t>Directeur </a:t>
          </a:r>
        </a:p>
      </dgm:t>
    </dgm:pt>
    <dgm:pt modelId="{8A854EEA-65D0-4637-96D9-456258AF574F}" type="sibTrans" cxnId="{A8E817E6-086A-4E7D-B3DE-ECFF2359C2D8}">
      <dgm:prSet/>
      <dgm:spPr/>
      <dgm:t>
        <a:bodyPr/>
        <a:lstStyle/>
        <a:p>
          <a:endParaRPr lang="fr-CA"/>
        </a:p>
      </dgm:t>
    </dgm:pt>
    <dgm:pt modelId="{CC8BD7B1-1BAB-474E-B079-E5D1744E1CEA}" type="parTrans" cxnId="{A8E817E6-086A-4E7D-B3DE-ECFF2359C2D8}">
      <dgm:prSet/>
      <dgm:spPr/>
      <dgm:t>
        <a:bodyPr/>
        <a:lstStyle/>
        <a:p>
          <a:endParaRPr lang="fr-CA"/>
        </a:p>
      </dgm:t>
    </dgm:pt>
    <dgm:pt modelId="{1E4E5879-762C-4314-9B43-4A54C44ED548}" type="pres">
      <dgm:prSet presAssocID="{CCE157C7-A622-4BEF-9EB9-E04BDB78BA52}" presName="Name0" presStyleCnt="0">
        <dgm:presLayoutVars>
          <dgm:dir/>
          <dgm:animLvl val="lvl"/>
          <dgm:resizeHandles val="exact"/>
        </dgm:presLayoutVars>
      </dgm:prSet>
      <dgm:spPr/>
      <dgm:t>
        <a:bodyPr/>
        <a:lstStyle/>
        <a:p>
          <a:endParaRPr lang="fr-CA"/>
        </a:p>
      </dgm:t>
    </dgm:pt>
    <dgm:pt modelId="{313C9A20-1D3E-4DEB-9801-4899637CF673}" type="pres">
      <dgm:prSet presAssocID="{6B751C4B-728A-4B16-BC0C-402DAA2FF193}" presName="boxAndChildren" presStyleCnt="0"/>
      <dgm:spPr/>
    </dgm:pt>
    <dgm:pt modelId="{6D6A345B-0DE0-4210-B6F0-9854D6459BA4}" type="pres">
      <dgm:prSet presAssocID="{6B751C4B-728A-4B16-BC0C-402DAA2FF193}" presName="parentTextBox" presStyleLbl="node1" presStyleIdx="0" presStyleCnt="3"/>
      <dgm:spPr/>
      <dgm:t>
        <a:bodyPr/>
        <a:lstStyle/>
        <a:p>
          <a:endParaRPr lang="fr-CA"/>
        </a:p>
      </dgm:t>
    </dgm:pt>
    <dgm:pt modelId="{FF5358BF-850F-42E5-A3C5-F8E242D7FD23}" type="pres">
      <dgm:prSet presAssocID="{8A854EEA-65D0-4637-96D9-456258AF574F}" presName="sp" presStyleCnt="0"/>
      <dgm:spPr/>
    </dgm:pt>
    <dgm:pt modelId="{61DD5223-CC60-4360-B1DB-08EDF0F29BB7}" type="pres">
      <dgm:prSet presAssocID="{A27DED93-E750-4FDF-920C-C5CE8EFBF7D8}" presName="arrowAndChildren" presStyleCnt="0"/>
      <dgm:spPr/>
    </dgm:pt>
    <dgm:pt modelId="{064CF07C-11E0-48A9-BB87-B467FF68D727}" type="pres">
      <dgm:prSet presAssocID="{A27DED93-E750-4FDF-920C-C5CE8EFBF7D8}" presName="parentTextArrow" presStyleLbl="node1" presStyleIdx="1" presStyleCnt="3"/>
      <dgm:spPr/>
      <dgm:t>
        <a:bodyPr/>
        <a:lstStyle/>
        <a:p>
          <a:endParaRPr lang="fr-CA"/>
        </a:p>
      </dgm:t>
    </dgm:pt>
    <dgm:pt modelId="{10D40706-8ED4-4992-9E50-668B74C3F318}" type="pres">
      <dgm:prSet presAssocID="{C6F75E30-BBB4-4D2E-942B-9CFB4A5A2F08}" presName="sp" presStyleCnt="0"/>
      <dgm:spPr/>
    </dgm:pt>
    <dgm:pt modelId="{0E733EA6-5C26-4D8E-AD20-80DBCF53D394}" type="pres">
      <dgm:prSet presAssocID="{D6540480-E80E-442A-ACCE-37D085378117}" presName="arrowAndChildren" presStyleCnt="0"/>
      <dgm:spPr/>
    </dgm:pt>
    <dgm:pt modelId="{05B3C153-5450-4545-B7E2-115D4F141E88}" type="pres">
      <dgm:prSet presAssocID="{D6540480-E80E-442A-ACCE-37D085378117}" presName="parentTextArrow" presStyleLbl="node1" presStyleIdx="1" presStyleCnt="3"/>
      <dgm:spPr/>
      <dgm:t>
        <a:bodyPr/>
        <a:lstStyle/>
        <a:p>
          <a:endParaRPr lang="fr-CA"/>
        </a:p>
      </dgm:t>
    </dgm:pt>
    <dgm:pt modelId="{8B0C9B2A-9736-4264-824C-AA2F1355A639}" type="pres">
      <dgm:prSet presAssocID="{D6540480-E80E-442A-ACCE-37D085378117}" presName="arrow" presStyleLbl="node1" presStyleIdx="2" presStyleCnt="3"/>
      <dgm:spPr/>
      <dgm:t>
        <a:bodyPr/>
        <a:lstStyle/>
        <a:p>
          <a:endParaRPr lang="fr-CA"/>
        </a:p>
      </dgm:t>
    </dgm:pt>
    <dgm:pt modelId="{209B3D16-F140-4965-B769-A752530F7B61}" type="pres">
      <dgm:prSet presAssocID="{D6540480-E80E-442A-ACCE-37D085378117}" presName="descendantArrow" presStyleCnt="0"/>
      <dgm:spPr/>
    </dgm:pt>
    <dgm:pt modelId="{A687A67C-2B4A-4CF1-A8BB-DA23AAA69F22}" type="pres">
      <dgm:prSet presAssocID="{EBF0A9DE-EDB1-4CC9-8964-F928FCF2FB32}" presName="childTextArrow" presStyleLbl="fgAccFollowNode1" presStyleIdx="0" presStyleCnt="2">
        <dgm:presLayoutVars>
          <dgm:bulletEnabled val="1"/>
        </dgm:presLayoutVars>
      </dgm:prSet>
      <dgm:spPr/>
      <dgm:t>
        <a:bodyPr/>
        <a:lstStyle/>
        <a:p>
          <a:endParaRPr lang="fr-CA"/>
        </a:p>
      </dgm:t>
    </dgm:pt>
    <dgm:pt modelId="{F999A785-0394-47B0-A7A3-1B8F2EAF15E8}" type="pres">
      <dgm:prSet presAssocID="{FF90FEB8-CEA0-4775-850A-CE49B011FE8D}" presName="childTextArrow" presStyleLbl="fgAccFollowNode1" presStyleIdx="1" presStyleCnt="2">
        <dgm:presLayoutVars>
          <dgm:bulletEnabled val="1"/>
        </dgm:presLayoutVars>
      </dgm:prSet>
      <dgm:spPr/>
      <dgm:t>
        <a:bodyPr/>
        <a:lstStyle/>
        <a:p>
          <a:endParaRPr lang="fr-CA"/>
        </a:p>
      </dgm:t>
    </dgm:pt>
  </dgm:ptLst>
  <dgm:cxnLst>
    <dgm:cxn modelId="{3E38CACD-C77A-4668-8B41-2A4B87370503}" type="presOf" srcId="{EBF0A9DE-EDB1-4CC9-8964-F928FCF2FB32}" destId="{A687A67C-2B4A-4CF1-A8BB-DA23AAA69F22}" srcOrd="0" destOrd="0" presId="urn:microsoft.com/office/officeart/2005/8/layout/process4"/>
    <dgm:cxn modelId="{3A60318A-85E0-4384-9D86-9AA880A1B2E3}" type="presOf" srcId="{D6540480-E80E-442A-ACCE-37D085378117}" destId="{05B3C153-5450-4545-B7E2-115D4F141E88}" srcOrd="0" destOrd="0" presId="urn:microsoft.com/office/officeart/2005/8/layout/process4"/>
    <dgm:cxn modelId="{F0E37732-CBAB-44F3-87A5-EA7488C58635}" type="presOf" srcId="{CCE157C7-A622-4BEF-9EB9-E04BDB78BA52}" destId="{1E4E5879-762C-4314-9B43-4A54C44ED548}" srcOrd="0" destOrd="0" presId="urn:microsoft.com/office/officeart/2005/8/layout/process4"/>
    <dgm:cxn modelId="{19337FB5-7D25-43E7-A65A-10F6BF23E4CF}" type="presOf" srcId="{6B751C4B-728A-4B16-BC0C-402DAA2FF193}" destId="{6D6A345B-0DE0-4210-B6F0-9854D6459BA4}" srcOrd="0" destOrd="0" presId="urn:microsoft.com/office/officeart/2005/8/layout/process4"/>
    <dgm:cxn modelId="{5E03CC88-DF53-45AA-99F4-5B27EE15A8FA}" type="presOf" srcId="{FF90FEB8-CEA0-4775-850A-CE49B011FE8D}" destId="{F999A785-0394-47B0-A7A3-1B8F2EAF15E8}" srcOrd="0" destOrd="0" presId="urn:microsoft.com/office/officeart/2005/8/layout/process4"/>
    <dgm:cxn modelId="{A8E817E6-086A-4E7D-B3DE-ECFF2359C2D8}" srcId="{CCE157C7-A622-4BEF-9EB9-E04BDB78BA52}" destId="{A27DED93-E750-4FDF-920C-C5CE8EFBF7D8}" srcOrd="1" destOrd="0" parTransId="{CC8BD7B1-1BAB-474E-B079-E5D1744E1CEA}" sibTransId="{8A854EEA-65D0-4637-96D9-456258AF574F}"/>
    <dgm:cxn modelId="{5AA648BC-33FE-40A0-9EE3-AC5DF4398C3B}" srcId="{D6540480-E80E-442A-ACCE-37D085378117}" destId="{EBF0A9DE-EDB1-4CC9-8964-F928FCF2FB32}" srcOrd="0" destOrd="0" parTransId="{B3825016-9F26-46F0-8235-C023F8DD17A8}" sibTransId="{109C1D01-7B3C-41DD-B2DB-DF2680F16AC2}"/>
    <dgm:cxn modelId="{5A7EDBD8-E4BF-4F1B-BE7B-B5784CADFDF8}" srcId="{D6540480-E80E-442A-ACCE-37D085378117}" destId="{FF90FEB8-CEA0-4775-850A-CE49B011FE8D}" srcOrd="1" destOrd="0" parTransId="{8868E15F-15FD-4C43-8FB7-A6CE7D2956F9}" sibTransId="{76EDDD77-04A4-452C-879D-2ABABDFBBAC9}"/>
    <dgm:cxn modelId="{434958C6-18E1-4C41-AAAE-F5EC10987121}" srcId="{CCE157C7-A622-4BEF-9EB9-E04BDB78BA52}" destId="{6B751C4B-728A-4B16-BC0C-402DAA2FF193}" srcOrd="2" destOrd="0" parTransId="{4AD835DF-2FFF-4F80-AE0E-9E84D6FE27A8}" sibTransId="{32F52299-C9EC-40E9-87CA-A8850E88C0D8}"/>
    <dgm:cxn modelId="{5614FBF6-2989-482E-BEFC-7949633555DE}" srcId="{CCE157C7-A622-4BEF-9EB9-E04BDB78BA52}" destId="{D6540480-E80E-442A-ACCE-37D085378117}" srcOrd="0" destOrd="0" parTransId="{EDD52B26-1C9C-4CEE-96CE-9D6152E74BAF}" sibTransId="{C6F75E30-BBB4-4D2E-942B-9CFB4A5A2F08}"/>
    <dgm:cxn modelId="{BBCC291D-9F57-4098-A007-349137F8346C}" type="presOf" srcId="{D6540480-E80E-442A-ACCE-37D085378117}" destId="{8B0C9B2A-9736-4264-824C-AA2F1355A639}" srcOrd="1" destOrd="0" presId="urn:microsoft.com/office/officeart/2005/8/layout/process4"/>
    <dgm:cxn modelId="{10EDECA7-C39E-4FB7-8520-ECCEB6413F75}" type="presOf" srcId="{A27DED93-E750-4FDF-920C-C5CE8EFBF7D8}" destId="{064CF07C-11E0-48A9-BB87-B467FF68D727}" srcOrd="0" destOrd="0" presId="urn:microsoft.com/office/officeart/2005/8/layout/process4"/>
    <dgm:cxn modelId="{445E9E84-EC52-40AD-A5A4-E0AC8B21A213}" type="presParOf" srcId="{1E4E5879-762C-4314-9B43-4A54C44ED548}" destId="{313C9A20-1D3E-4DEB-9801-4899637CF673}" srcOrd="0" destOrd="0" presId="urn:microsoft.com/office/officeart/2005/8/layout/process4"/>
    <dgm:cxn modelId="{A3DAFBC0-B329-4ACF-88A9-E4DF13DDFD31}" type="presParOf" srcId="{313C9A20-1D3E-4DEB-9801-4899637CF673}" destId="{6D6A345B-0DE0-4210-B6F0-9854D6459BA4}" srcOrd="0" destOrd="0" presId="urn:microsoft.com/office/officeart/2005/8/layout/process4"/>
    <dgm:cxn modelId="{E8999868-62F9-45AF-B16B-CE87DBA108FC}" type="presParOf" srcId="{1E4E5879-762C-4314-9B43-4A54C44ED548}" destId="{FF5358BF-850F-42E5-A3C5-F8E242D7FD23}" srcOrd="1" destOrd="0" presId="urn:microsoft.com/office/officeart/2005/8/layout/process4"/>
    <dgm:cxn modelId="{24D10FE0-C986-4721-9B71-04E450551D15}" type="presParOf" srcId="{1E4E5879-762C-4314-9B43-4A54C44ED548}" destId="{61DD5223-CC60-4360-B1DB-08EDF0F29BB7}" srcOrd="2" destOrd="0" presId="urn:microsoft.com/office/officeart/2005/8/layout/process4"/>
    <dgm:cxn modelId="{94F982AF-6781-4F1B-961A-08DB4DE8F9A8}" type="presParOf" srcId="{61DD5223-CC60-4360-B1DB-08EDF0F29BB7}" destId="{064CF07C-11E0-48A9-BB87-B467FF68D727}" srcOrd="0" destOrd="0" presId="urn:microsoft.com/office/officeart/2005/8/layout/process4"/>
    <dgm:cxn modelId="{F7EBDB63-A1CF-4F0F-A0E2-598FC265E47B}" type="presParOf" srcId="{1E4E5879-762C-4314-9B43-4A54C44ED548}" destId="{10D40706-8ED4-4992-9E50-668B74C3F318}" srcOrd="3" destOrd="0" presId="urn:microsoft.com/office/officeart/2005/8/layout/process4"/>
    <dgm:cxn modelId="{888B4C6F-510D-4093-B9C3-E5A39CA290A6}" type="presParOf" srcId="{1E4E5879-762C-4314-9B43-4A54C44ED548}" destId="{0E733EA6-5C26-4D8E-AD20-80DBCF53D394}" srcOrd="4" destOrd="0" presId="urn:microsoft.com/office/officeart/2005/8/layout/process4"/>
    <dgm:cxn modelId="{0725FAF3-E70A-44DA-9114-DC2159966399}" type="presParOf" srcId="{0E733EA6-5C26-4D8E-AD20-80DBCF53D394}" destId="{05B3C153-5450-4545-B7E2-115D4F141E88}" srcOrd="0" destOrd="0" presId="urn:microsoft.com/office/officeart/2005/8/layout/process4"/>
    <dgm:cxn modelId="{998D76EB-F011-4EF1-8120-3AAFBBD021D3}" type="presParOf" srcId="{0E733EA6-5C26-4D8E-AD20-80DBCF53D394}" destId="{8B0C9B2A-9736-4264-824C-AA2F1355A639}" srcOrd="1" destOrd="0" presId="urn:microsoft.com/office/officeart/2005/8/layout/process4"/>
    <dgm:cxn modelId="{1B84511E-A682-4FA9-AA58-9910EE1E76BD}" type="presParOf" srcId="{0E733EA6-5C26-4D8E-AD20-80DBCF53D394}" destId="{209B3D16-F140-4965-B769-A752530F7B61}" srcOrd="2" destOrd="0" presId="urn:microsoft.com/office/officeart/2005/8/layout/process4"/>
    <dgm:cxn modelId="{6B6F978A-B742-4A9E-AF33-CDB19F4CBBE2}" type="presParOf" srcId="{209B3D16-F140-4965-B769-A752530F7B61}" destId="{A687A67C-2B4A-4CF1-A8BB-DA23AAA69F22}" srcOrd="0" destOrd="0" presId="urn:microsoft.com/office/officeart/2005/8/layout/process4"/>
    <dgm:cxn modelId="{64C54014-897E-44A1-8D7E-DEBF7221F5D6}" type="presParOf" srcId="{209B3D16-F140-4965-B769-A752530F7B61}" destId="{F999A785-0394-47B0-A7A3-1B8F2EAF15E8}" srcOrd="1"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30772C-098E-4B5D-ADEA-2143A8CF75F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CA"/>
        </a:p>
      </dgm:t>
    </dgm:pt>
    <dgm:pt modelId="{18A1911D-A419-4FED-9D83-3C1AA268D4B8}">
      <dgm:prSet phldrT="[Texte]"/>
      <dgm:spPr/>
      <dgm:t>
        <a:bodyPr/>
        <a:lstStyle/>
        <a:p>
          <a:r>
            <a:rPr lang="fr-CA" dirty="0"/>
            <a:t>1</a:t>
          </a:r>
        </a:p>
      </dgm:t>
    </dgm:pt>
    <dgm:pt modelId="{42A5338D-342A-4F05-85AC-A9D633910982}" type="parTrans" cxnId="{C435776E-EDD0-450E-9AAE-779D444C6ABE}">
      <dgm:prSet/>
      <dgm:spPr/>
      <dgm:t>
        <a:bodyPr/>
        <a:lstStyle/>
        <a:p>
          <a:endParaRPr lang="fr-CA"/>
        </a:p>
      </dgm:t>
    </dgm:pt>
    <dgm:pt modelId="{2F31E2E0-F69D-4AA6-86CB-9B44F193D21D}" type="sibTrans" cxnId="{C435776E-EDD0-450E-9AAE-779D444C6ABE}">
      <dgm:prSet/>
      <dgm:spPr/>
      <dgm:t>
        <a:bodyPr/>
        <a:lstStyle/>
        <a:p>
          <a:endParaRPr lang="fr-CA"/>
        </a:p>
      </dgm:t>
    </dgm:pt>
    <dgm:pt modelId="{BCD0588D-1F02-4729-9ED6-87E4D274EF3D}">
      <dgm:prSet phldrT="[Texte]" custT="1"/>
      <dgm:spPr/>
      <dgm:t>
        <a:bodyPr/>
        <a:lstStyle/>
        <a:p>
          <a:r>
            <a:rPr lang="fr-CA" sz="1600" dirty="0"/>
            <a:t>Élaboration par </a:t>
          </a:r>
          <a:r>
            <a:rPr lang="fr-CA" sz="1600" dirty="0" err="1"/>
            <a:t>RecycleMédias</a:t>
          </a:r>
          <a:r>
            <a:rPr lang="fr-CA" sz="1600" dirty="0"/>
            <a:t> du projet de tarif. </a:t>
          </a:r>
        </a:p>
      </dgm:t>
    </dgm:pt>
    <dgm:pt modelId="{3967CA3E-4213-4E5A-A368-8AB349ABD809}" type="parTrans" cxnId="{CD7A59AB-18A6-49FE-ACCE-96ED9D12A3BA}">
      <dgm:prSet/>
      <dgm:spPr/>
      <dgm:t>
        <a:bodyPr/>
        <a:lstStyle/>
        <a:p>
          <a:endParaRPr lang="fr-CA"/>
        </a:p>
      </dgm:t>
    </dgm:pt>
    <dgm:pt modelId="{7714F228-4066-4821-86BA-4D7BE6A79424}" type="sibTrans" cxnId="{CD7A59AB-18A6-49FE-ACCE-96ED9D12A3BA}">
      <dgm:prSet/>
      <dgm:spPr/>
      <dgm:t>
        <a:bodyPr/>
        <a:lstStyle/>
        <a:p>
          <a:endParaRPr lang="fr-CA"/>
        </a:p>
      </dgm:t>
    </dgm:pt>
    <dgm:pt modelId="{4EF67916-90F0-4BEF-A467-DD83C3406816}">
      <dgm:prSet phldrT="[Texte]"/>
      <dgm:spPr/>
      <dgm:t>
        <a:bodyPr/>
        <a:lstStyle/>
        <a:p>
          <a:r>
            <a:rPr lang="fr-CA" dirty="0"/>
            <a:t>2</a:t>
          </a:r>
        </a:p>
      </dgm:t>
    </dgm:pt>
    <dgm:pt modelId="{BF394EF2-483D-4A59-A229-3CF36F941630}" type="parTrans" cxnId="{503D1F79-EB8B-491F-BE42-EBAB8C1ED453}">
      <dgm:prSet/>
      <dgm:spPr/>
      <dgm:t>
        <a:bodyPr/>
        <a:lstStyle/>
        <a:p>
          <a:endParaRPr lang="fr-CA"/>
        </a:p>
      </dgm:t>
    </dgm:pt>
    <dgm:pt modelId="{79E75B4E-E393-4D6F-8072-23C4F6493CFD}" type="sibTrans" cxnId="{503D1F79-EB8B-491F-BE42-EBAB8C1ED453}">
      <dgm:prSet/>
      <dgm:spPr/>
      <dgm:t>
        <a:bodyPr/>
        <a:lstStyle/>
        <a:p>
          <a:endParaRPr lang="fr-CA"/>
        </a:p>
      </dgm:t>
    </dgm:pt>
    <dgm:pt modelId="{2C6D1A71-69A0-45B4-8B65-046DFF0B1229}">
      <dgm:prSet phldrT="[Texte]" custT="1"/>
      <dgm:spPr/>
      <dgm:t>
        <a:bodyPr/>
        <a:lstStyle/>
        <a:p>
          <a:r>
            <a:rPr lang="fr-CA" sz="1600" dirty="0"/>
            <a:t>Présentation du projet de tarif aux assujettis</a:t>
          </a:r>
          <a:r>
            <a:rPr lang="fr-CA" sz="1600" i="1" dirty="0" smtClean="0"/>
            <a:t>.</a:t>
          </a:r>
          <a:endParaRPr lang="fr-CA" sz="1600" i="1" dirty="0"/>
        </a:p>
      </dgm:t>
    </dgm:pt>
    <dgm:pt modelId="{5818E9D3-21C7-4B5D-921F-05D80D72B479}" type="parTrans" cxnId="{71E72EA8-8AC4-43F7-A1F4-CEC6A5C39004}">
      <dgm:prSet/>
      <dgm:spPr/>
      <dgm:t>
        <a:bodyPr/>
        <a:lstStyle/>
        <a:p>
          <a:endParaRPr lang="fr-CA"/>
        </a:p>
      </dgm:t>
    </dgm:pt>
    <dgm:pt modelId="{C5FFA745-419F-4F7E-8D3E-95F086555722}" type="sibTrans" cxnId="{71E72EA8-8AC4-43F7-A1F4-CEC6A5C39004}">
      <dgm:prSet/>
      <dgm:spPr/>
      <dgm:t>
        <a:bodyPr/>
        <a:lstStyle/>
        <a:p>
          <a:endParaRPr lang="fr-CA"/>
        </a:p>
      </dgm:t>
    </dgm:pt>
    <dgm:pt modelId="{88518229-2F3C-470B-9A76-D646C7B32861}">
      <dgm:prSet phldrT="[Texte]"/>
      <dgm:spPr/>
      <dgm:t>
        <a:bodyPr/>
        <a:lstStyle/>
        <a:p>
          <a:r>
            <a:rPr lang="fr-CA" dirty="0"/>
            <a:t>7</a:t>
          </a:r>
        </a:p>
      </dgm:t>
    </dgm:pt>
    <dgm:pt modelId="{FD9CDA01-5C8B-4674-AEFE-D026582E050E}" type="parTrans" cxnId="{2533576F-2BC4-4A94-A0AF-F0B06C658F1A}">
      <dgm:prSet/>
      <dgm:spPr/>
      <dgm:t>
        <a:bodyPr/>
        <a:lstStyle/>
        <a:p>
          <a:endParaRPr lang="fr-CA"/>
        </a:p>
      </dgm:t>
    </dgm:pt>
    <dgm:pt modelId="{6BA1A409-A8D6-45FA-9892-FA6C9794F0FC}" type="sibTrans" cxnId="{2533576F-2BC4-4A94-A0AF-F0B06C658F1A}">
      <dgm:prSet/>
      <dgm:spPr/>
      <dgm:t>
        <a:bodyPr/>
        <a:lstStyle/>
        <a:p>
          <a:endParaRPr lang="fr-CA"/>
        </a:p>
      </dgm:t>
    </dgm:pt>
    <dgm:pt modelId="{D96EC843-D7C7-4F14-B2E2-035506BF450F}">
      <dgm:prSet phldrT="[Texte]" custT="1"/>
      <dgm:spPr/>
      <dgm:t>
        <a:bodyPr/>
        <a:lstStyle/>
        <a:p>
          <a:r>
            <a:rPr lang="fr-CA" sz="1600" dirty="0"/>
            <a:t>Publication du tarif dans la Gazette officielle du Québec. </a:t>
          </a:r>
        </a:p>
      </dgm:t>
    </dgm:pt>
    <dgm:pt modelId="{EF8B2E5C-E69F-4D9E-865C-BB847063D4D1}" type="parTrans" cxnId="{DD6EA433-1A10-42C8-9174-F31E0F7BD418}">
      <dgm:prSet/>
      <dgm:spPr/>
      <dgm:t>
        <a:bodyPr/>
        <a:lstStyle/>
        <a:p>
          <a:endParaRPr lang="fr-CA"/>
        </a:p>
      </dgm:t>
    </dgm:pt>
    <dgm:pt modelId="{AD662146-5478-4216-B80C-22AE556D67AF}" type="sibTrans" cxnId="{DD6EA433-1A10-42C8-9174-F31E0F7BD418}">
      <dgm:prSet/>
      <dgm:spPr/>
      <dgm:t>
        <a:bodyPr/>
        <a:lstStyle/>
        <a:p>
          <a:endParaRPr lang="fr-CA"/>
        </a:p>
      </dgm:t>
    </dgm:pt>
    <dgm:pt modelId="{7D9A885C-FC0A-4106-86C4-23E05B437304}">
      <dgm:prSet/>
      <dgm:spPr/>
      <dgm:t>
        <a:bodyPr/>
        <a:lstStyle/>
        <a:p>
          <a:r>
            <a:rPr lang="fr-CA" dirty="0"/>
            <a:t>3</a:t>
          </a:r>
        </a:p>
      </dgm:t>
    </dgm:pt>
    <dgm:pt modelId="{DCC6BD33-D138-4864-9B45-59E0E0CFF699}" type="parTrans" cxnId="{0A6D39EE-36BD-414F-9FA2-7CB9BE8A50A2}">
      <dgm:prSet/>
      <dgm:spPr/>
      <dgm:t>
        <a:bodyPr/>
        <a:lstStyle/>
        <a:p>
          <a:endParaRPr lang="fr-CA"/>
        </a:p>
      </dgm:t>
    </dgm:pt>
    <dgm:pt modelId="{7A563B6B-2C1D-4246-AC20-B3C17ADA366A}" type="sibTrans" cxnId="{0A6D39EE-36BD-414F-9FA2-7CB9BE8A50A2}">
      <dgm:prSet/>
      <dgm:spPr/>
      <dgm:t>
        <a:bodyPr/>
        <a:lstStyle/>
        <a:p>
          <a:endParaRPr lang="fr-CA"/>
        </a:p>
      </dgm:t>
    </dgm:pt>
    <dgm:pt modelId="{C28AECCA-EC77-463B-913E-64ACF980665F}">
      <dgm:prSet/>
      <dgm:spPr/>
      <dgm:t>
        <a:bodyPr/>
        <a:lstStyle/>
        <a:p>
          <a:r>
            <a:rPr lang="fr-CA" dirty="0"/>
            <a:t>4</a:t>
          </a:r>
        </a:p>
      </dgm:t>
    </dgm:pt>
    <dgm:pt modelId="{A729B355-63AC-44E4-BC29-9B1E2655F120}" type="parTrans" cxnId="{52A2994F-38A1-4BC1-AD40-FDFD5843478D}">
      <dgm:prSet/>
      <dgm:spPr/>
      <dgm:t>
        <a:bodyPr/>
        <a:lstStyle/>
        <a:p>
          <a:endParaRPr lang="fr-CA"/>
        </a:p>
      </dgm:t>
    </dgm:pt>
    <dgm:pt modelId="{CDF3E53B-FE5A-41CC-B98B-02E252290849}" type="sibTrans" cxnId="{52A2994F-38A1-4BC1-AD40-FDFD5843478D}">
      <dgm:prSet/>
      <dgm:spPr/>
      <dgm:t>
        <a:bodyPr/>
        <a:lstStyle/>
        <a:p>
          <a:endParaRPr lang="fr-CA"/>
        </a:p>
      </dgm:t>
    </dgm:pt>
    <dgm:pt modelId="{E7E85016-5E7C-49F3-99EE-23259522F923}">
      <dgm:prSet/>
      <dgm:spPr/>
      <dgm:t>
        <a:bodyPr/>
        <a:lstStyle/>
        <a:p>
          <a:r>
            <a:rPr lang="fr-CA" dirty="0"/>
            <a:t>5</a:t>
          </a:r>
        </a:p>
      </dgm:t>
    </dgm:pt>
    <dgm:pt modelId="{DC006827-0532-4175-A4E4-93EE8C420A3D}" type="parTrans" cxnId="{EB4824B8-B558-475B-9264-D3C154B3B8A9}">
      <dgm:prSet/>
      <dgm:spPr/>
      <dgm:t>
        <a:bodyPr/>
        <a:lstStyle/>
        <a:p>
          <a:endParaRPr lang="fr-CA"/>
        </a:p>
      </dgm:t>
    </dgm:pt>
    <dgm:pt modelId="{E617206C-0FCB-4C60-B3B3-121758C93C0B}" type="sibTrans" cxnId="{EB4824B8-B558-475B-9264-D3C154B3B8A9}">
      <dgm:prSet/>
      <dgm:spPr/>
      <dgm:t>
        <a:bodyPr/>
        <a:lstStyle/>
        <a:p>
          <a:endParaRPr lang="fr-CA"/>
        </a:p>
      </dgm:t>
    </dgm:pt>
    <dgm:pt modelId="{BF0F1D5C-C90C-494A-B274-C8FC6C7E7EBE}">
      <dgm:prSet/>
      <dgm:spPr/>
      <dgm:t>
        <a:bodyPr/>
        <a:lstStyle/>
        <a:p>
          <a:r>
            <a:rPr lang="fr-CA" dirty="0"/>
            <a:t>6</a:t>
          </a:r>
        </a:p>
      </dgm:t>
    </dgm:pt>
    <dgm:pt modelId="{8CDE08A3-D215-41B1-A486-33E0EEB07DED}" type="parTrans" cxnId="{0D875189-4816-4D2E-A4A4-2C3982AA00C1}">
      <dgm:prSet/>
      <dgm:spPr/>
      <dgm:t>
        <a:bodyPr/>
        <a:lstStyle/>
        <a:p>
          <a:endParaRPr lang="fr-CA"/>
        </a:p>
      </dgm:t>
    </dgm:pt>
    <dgm:pt modelId="{3B3FC555-8E9E-45A7-BB5D-5DA85EA40022}" type="sibTrans" cxnId="{0D875189-4816-4D2E-A4A4-2C3982AA00C1}">
      <dgm:prSet/>
      <dgm:spPr/>
      <dgm:t>
        <a:bodyPr/>
        <a:lstStyle/>
        <a:p>
          <a:endParaRPr lang="fr-CA"/>
        </a:p>
      </dgm:t>
    </dgm:pt>
    <dgm:pt modelId="{0E3EE1F1-8DEC-47ED-A9CC-D5D5CBB56F12}">
      <dgm:prSet custT="1"/>
      <dgm:spPr/>
      <dgm:t>
        <a:bodyPr/>
        <a:lstStyle/>
        <a:p>
          <a:r>
            <a:rPr lang="fr-CA" sz="1600" dirty="0"/>
            <a:t>Présentation du tarif aux municipalités et à </a:t>
          </a:r>
          <a:r>
            <a:rPr lang="fr-CA" sz="1600" dirty="0" err="1"/>
            <a:t>Recyc</a:t>
          </a:r>
          <a:r>
            <a:rPr lang="fr-CA" sz="1600" dirty="0"/>
            <a:t>-Québec</a:t>
          </a:r>
          <a:r>
            <a:rPr lang="fr-CA" sz="1600" i="1" dirty="0"/>
            <a:t>.</a:t>
          </a:r>
          <a:endParaRPr lang="fr-CA" sz="1600" dirty="0"/>
        </a:p>
      </dgm:t>
    </dgm:pt>
    <dgm:pt modelId="{162AD64E-F182-471E-B30F-7AF16D93DF3B}" type="parTrans" cxnId="{D5E13DA8-E960-4F55-8C56-E847AFD5D9DB}">
      <dgm:prSet/>
      <dgm:spPr/>
      <dgm:t>
        <a:bodyPr/>
        <a:lstStyle/>
        <a:p>
          <a:endParaRPr lang="fr-CA"/>
        </a:p>
      </dgm:t>
    </dgm:pt>
    <dgm:pt modelId="{D8972600-AC12-4480-8ADF-B89B2D999B66}" type="sibTrans" cxnId="{D5E13DA8-E960-4F55-8C56-E847AFD5D9DB}">
      <dgm:prSet/>
      <dgm:spPr/>
      <dgm:t>
        <a:bodyPr/>
        <a:lstStyle/>
        <a:p>
          <a:endParaRPr lang="fr-CA"/>
        </a:p>
      </dgm:t>
    </dgm:pt>
    <dgm:pt modelId="{54FEAF9F-07E4-4C96-AD62-91FB506DC4F4}">
      <dgm:prSet custT="1"/>
      <dgm:spPr/>
      <dgm:t>
        <a:bodyPr/>
        <a:lstStyle/>
        <a:p>
          <a:r>
            <a:rPr lang="fr-CA" sz="1600" dirty="0"/>
            <a:t>Adoption du tarif par le C.A suite aux consultations.</a:t>
          </a:r>
          <a:endParaRPr lang="fr-CA" sz="1600" i="1" dirty="0"/>
        </a:p>
      </dgm:t>
    </dgm:pt>
    <dgm:pt modelId="{A20F5E86-06D3-4B63-98B3-24555862C589}" type="parTrans" cxnId="{65029C9F-4F44-4EDD-8E44-626224A1C4CD}">
      <dgm:prSet/>
      <dgm:spPr/>
      <dgm:t>
        <a:bodyPr/>
        <a:lstStyle/>
        <a:p>
          <a:endParaRPr lang="fr-CA"/>
        </a:p>
      </dgm:t>
    </dgm:pt>
    <dgm:pt modelId="{0CA4F5F7-3C3B-4BD7-8C91-2D9A156548D8}" type="sibTrans" cxnId="{65029C9F-4F44-4EDD-8E44-626224A1C4CD}">
      <dgm:prSet/>
      <dgm:spPr/>
      <dgm:t>
        <a:bodyPr/>
        <a:lstStyle/>
        <a:p>
          <a:endParaRPr lang="fr-CA"/>
        </a:p>
      </dgm:t>
    </dgm:pt>
    <dgm:pt modelId="{09EB02BF-B76F-4A70-8A39-F53AC518EF81}">
      <dgm:prSet custT="1"/>
      <dgm:spPr/>
      <dgm:t>
        <a:bodyPr/>
        <a:lstStyle/>
        <a:p>
          <a:r>
            <a:rPr lang="fr-CA" sz="1600" dirty="0"/>
            <a:t>Recommandation du tarif par </a:t>
          </a:r>
          <a:r>
            <a:rPr lang="fr-CA" sz="1600" dirty="0" err="1"/>
            <a:t>Recyc</a:t>
          </a:r>
          <a:r>
            <a:rPr lang="fr-CA" sz="1600" dirty="0"/>
            <a:t>-Québec.</a:t>
          </a:r>
        </a:p>
      </dgm:t>
    </dgm:pt>
    <dgm:pt modelId="{1B40FAD2-10B3-44C7-A6C1-344CBFC922F2}" type="parTrans" cxnId="{011772DC-0C09-49CF-8D15-2DE6CEA59A97}">
      <dgm:prSet/>
      <dgm:spPr/>
      <dgm:t>
        <a:bodyPr/>
        <a:lstStyle/>
        <a:p>
          <a:endParaRPr lang="fr-CA"/>
        </a:p>
      </dgm:t>
    </dgm:pt>
    <dgm:pt modelId="{9C65B7A2-EB6A-451F-8800-8B1B0F382506}" type="sibTrans" cxnId="{011772DC-0C09-49CF-8D15-2DE6CEA59A97}">
      <dgm:prSet/>
      <dgm:spPr/>
      <dgm:t>
        <a:bodyPr/>
        <a:lstStyle/>
        <a:p>
          <a:endParaRPr lang="fr-CA"/>
        </a:p>
      </dgm:t>
    </dgm:pt>
    <dgm:pt modelId="{9FC2A4C8-7892-4A2F-9511-0BCFBBCC50ED}">
      <dgm:prSet custT="1"/>
      <dgm:spPr/>
      <dgm:t>
        <a:bodyPr/>
        <a:lstStyle/>
        <a:p>
          <a:r>
            <a:rPr lang="fr-CA" sz="1600" dirty="0"/>
            <a:t>Approbation du tarif par le gouvernement du Québec</a:t>
          </a:r>
          <a:r>
            <a:rPr lang="fr-CA" sz="2200" dirty="0"/>
            <a:t>.</a:t>
          </a:r>
        </a:p>
      </dgm:t>
    </dgm:pt>
    <dgm:pt modelId="{86DCFAAE-AD61-44A2-9901-833E885162A2}" type="parTrans" cxnId="{5EE8C442-F834-4222-ADC9-0BFCEB45704A}">
      <dgm:prSet/>
      <dgm:spPr/>
      <dgm:t>
        <a:bodyPr/>
        <a:lstStyle/>
        <a:p>
          <a:endParaRPr lang="fr-CA"/>
        </a:p>
      </dgm:t>
    </dgm:pt>
    <dgm:pt modelId="{B5E1A926-7BB6-4603-8382-0E1DF2BD8FD8}" type="sibTrans" cxnId="{5EE8C442-F834-4222-ADC9-0BFCEB45704A}">
      <dgm:prSet/>
      <dgm:spPr/>
      <dgm:t>
        <a:bodyPr/>
        <a:lstStyle/>
        <a:p>
          <a:endParaRPr lang="fr-CA"/>
        </a:p>
      </dgm:t>
    </dgm:pt>
    <dgm:pt modelId="{A1BFCF4C-378E-446B-93C6-7FA1B96F9433}">
      <dgm:prSet custT="1"/>
      <dgm:spPr/>
      <dgm:t>
        <a:bodyPr/>
        <a:lstStyle/>
        <a:p>
          <a:r>
            <a:rPr lang="fr-CA" sz="1600" dirty="0"/>
            <a:t>Envoi du rapport de consultation à </a:t>
          </a:r>
          <a:r>
            <a:rPr lang="fr-CA" sz="1600" dirty="0" err="1"/>
            <a:t>Recyc</a:t>
          </a:r>
          <a:r>
            <a:rPr lang="fr-CA" sz="1600" dirty="0"/>
            <a:t>-Québec</a:t>
          </a:r>
          <a:r>
            <a:rPr lang="fr-CA" sz="1600" dirty="0" smtClean="0"/>
            <a:t>. (avant le 31-12-2019)</a:t>
          </a:r>
          <a:endParaRPr lang="fr-CA" sz="1600" dirty="0"/>
        </a:p>
      </dgm:t>
    </dgm:pt>
    <dgm:pt modelId="{8541D6B6-6667-4D97-96C8-420FC9FFF5A6}" type="parTrans" cxnId="{0657E65E-F0CE-4477-84AB-FC6D7E3FBA3A}">
      <dgm:prSet/>
      <dgm:spPr/>
      <dgm:t>
        <a:bodyPr/>
        <a:lstStyle/>
        <a:p>
          <a:endParaRPr lang="fr-CA"/>
        </a:p>
      </dgm:t>
    </dgm:pt>
    <dgm:pt modelId="{3AE64EFE-D339-4549-B0CD-36C87FB6E700}" type="sibTrans" cxnId="{0657E65E-F0CE-4477-84AB-FC6D7E3FBA3A}">
      <dgm:prSet/>
      <dgm:spPr/>
      <dgm:t>
        <a:bodyPr/>
        <a:lstStyle/>
        <a:p>
          <a:endParaRPr lang="fr-CA"/>
        </a:p>
      </dgm:t>
    </dgm:pt>
    <dgm:pt modelId="{C4F4CC16-B632-441B-AE6C-75CD2092E986}" type="pres">
      <dgm:prSet presAssocID="{3A30772C-098E-4B5D-ADEA-2143A8CF75F1}" presName="linearFlow" presStyleCnt="0">
        <dgm:presLayoutVars>
          <dgm:dir/>
          <dgm:animLvl val="lvl"/>
          <dgm:resizeHandles val="exact"/>
        </dgm:presLayoutVars>
      </dgm:prSet>
      <dgm:spPr/>
      <dgm:t>
        <a:bodyPr/>
        <a:lstStyle/>
        <a:p>
          <a:endParaRPr lang="fr-CA"/>
        </a:p>
      </dgm:t>
    </dgm:pt>
    <dgm:pt modelId="{8D4E6CC6-FD2B-4499-A03C-CA4852AAC879}" type="pres">
      <dgm:prSet presAssocID="{18A1911D-A419-4FED-9D83-3C1AA268D4B8}" presName="composite" presStyleCnt="0"/>
      <dgm:spPr/>
    </dgm:pt>
    <dgm:pt modelId="{F488432A-4F49-4EFA-98C1-2B8D4C3F700E}" type="pres">
      <dgm:prSet presAssocID="{18A1911D-A419-4FED-9D83-3C1AA268D4B8}" presName="parentText" presStyleLbl="alignNode1" presStyleIdx="0" presStyleCnt="7">
        <dgm:presLayoutVars>
          <dgm:chMax val="1"/>
          <dgm:bulletEnabled val="1"/>
        </dgm:presLayoutVars>
      </dgm:prSet>
      <dgm:spPr/>
      <dgm:t>
        <a:bodyPr/>
        <a:lstStyle/>
        <a:p>
          <a:endParaRPr lang="fr-CA"/>
        </a:p>
      </dgm:t>
    </dgm:pt>
    <dgm:pt modelId="{12958288-D22D-476E-9536-7172FF0A263C}" type="pres">
      <dgm:prSet presAssocID="{18A1911D-A419-4FED-9D83-3C1AA268D4B8}" presName="descendantText" presStyleLbl="alignAcc1" presStyleIdx="0" presStyleCnt="7">
        <dgm:presLayoutVars>
          <dgm:bulletEnabled val="1"/>
        </dgm:presLayoutVars>
      </dgm:prSet>
      <dgm:spPr/>
      <dgm:t>
        <a:bodyPr/>
        <a:lstStyle/>
        <a:p>
          <a:endParaRPr lang="fr-CA"/>
        </a:p>
      </dgm:t>
    </dgm:pt>
    <dgm:pt modelId="{A44A57E3-9A7D-4A0C-AA7D-5A11F1CCB30E}" type="pres">
      <dgm:prSet presAssocID="{2F31E2E0-F69D-4AA6-86CB-9B44F193D21D}" presName="sp" presStyleCnt="0"/>
      <dgm:spPr/>
    </dgm:pt>
    <dgm:pt modelId="{DF95DD83-A3D9-4C2E-A6F0-970002BAC52B}" type="pres">
      <dgm:prSet presAssocID="{4EF67916-90F0-4BEF-A467-DD83C3406816}" presName="composite" presStyleCnt="0"/>
      <dgm:spPr/>
    </dgm:pt>
    <dgm:pt modelId="{B0461EE1-BDB1-4CCA-A530-E365866A19C8}" type="pres">
      <dgm:prSet presAssocID="{4EF67916-90F0-4BEF-A467-DD83C3406816}" presName="parentText" presStyleLbl="alignNode1" presStyleIdx="1" presStyleCnt="7">
        <dgm:presLayoutVars>
          <dgm:chMax val="1"/>
          <dgm:bulletEnabled val="1"/>
        </dgm:presLayoutVars>
      </dgm:prSet>
      <dgm:spPr/>
      <dgm:t>
        <a:bodyPr/>
        <a:lstStyle/>
        <a:p>
          <a:endParaRPr lang="fr-CA"/>
        </a:p>
      </dgm:t>
    </dgm:pt>
    <dgm:pt modelId="{72791AA4-283D-4254-9117-3B1D82327FBD}" type="pres">
      <dgm:prSet presAssocID="{4EF67916-90F0-4BEF-A467-DD83C3406816}" presName="descendantText" presStyleLbl="alignAcc1" presStyleIdx="1" presStyleCnt="7">
        <dgm:presLayoutVars>
          <dgm:bulletEnabled val="1"/>
        </dgm:presLayoutVars>
      </dgm:prSet>
      <dgm:spPr/>
      <dgm:t>
        <a:bodyPr/>
        <a:lstStyle/>
        <a:p>
          <a:endParaRPr lang="fr-CA"/>
        </a:p>
      </dgm:t>
    </dgm:pt>
    <dgm:pt modelId="{37963B38-B2F5-4458-80A4-2DE27534332B}" type="pres">
      <dgm:prSet presAssocID="{79E75B4E-E393-4D6F-8072-23C4F6493CFD}" presName="sp" presStyleCnt="0"/>
      <dgm:spPr/>
    </dgm:pt>
    <dgm:pt modelId="{13754645-F7E0-4D46-9178-81D15EB67B02}" type="pres">
      <dgm:prSet presAssocID="{7D9A885C-FC0A-4106-86C4-23E05B437304}" presName="composite" presStyleCnt="0"/>
      <dgm:spPr/>
    </dgm:pt>
    <dgm:pt modelId="{A7840F8B-ED22-4F85-AF7F-5A5433399494}" type="pres">
      <dgm:prSet presAssocID="{7D9A885C-FC0A-4106-86C4-23E05B437304}" presName="parentText" presStyleLbl="alignNode1" presStyleIdx="2" presStyleCnt="7">
        <dgm:presLayoutVars>
          <dgm:chMax val="1"/>
          <dgm:bulletEnabled val="1"/>
        </dgm:presLayoutVars>
      </dgm:prSet>
      <dgm:spPr/>
      <dgm:t>
        <a:bodyPr/>
        <a:lstStyle/>
        <a:p>
          <a:endParaRPr lang="fr-CA"/>
        </a:p>
      </dgm:t>
    </dgm:pt>
    <dgm:pt modelId="{906A6BC7-FF67-461F-828E-3332EF698BF6}" type="pres">
      <dgm:prSet presAssocID="{7D9A885C-FC0A-4106-86C4-23E05B437304}" presName="descendantText" presStyleLbl="alignAcc1" presStyleIdx="2" presStyleCnt="7" custLinFactNeighborX="209" custLinFactNeighborY="-1770">
        <dgm:presLayoutVars>
          <dgm:bulletEnabled val="1"/>
        </dgm:presLayoutVars>
      </dgm:prSet>
      <dgm:spPr/>
      <dgm:t>
        <a:bodyPr/>
        <a:lstStyle/>
        <a:p>
          <a:endParaRPr lang="fr-CA"/>
        </a:p>
      </dgm:t>
    </dgm:pt>
    <dgm:pt modelId="{C920C179-429B-41C5-927E-674F9A39A05F}" type="pres">
      <dgm:prSet presAssocID="{7A563B6B-2C1D-4246-AC20-B3C17ADA366A}" presName="sp" presStyleCnt="0"/>
      <dgm:spPr/>
    </dgm:pt>
    <dgm:pt modelId="{5B2E1C4D-1367-4B3A-9164-E297B2D97528}" type="pres">
      <dgm:prSet presAssocID="{C28AECCA-EC77-463B-913E-64ACF980665F}" presName="composite" presStyleCnt="0"/>
      <dgm:spPr/>
    </dgm:pt>
    <dgm:pt modelId="{D5E746F9-9810-4465-B011-4AD081458DC7}" type="pres">
      <dgm:prSet presAssocID="{C28AECCA-EC77-463B-913E-64ACF980665F}" presName="parentText" presStyleLbl="alignNode1" presStyleIdx="3" presStyleCnt="7">
        <dgm:presLayoutVars>
          <dgm:chMax val="1"/>
          <dgm:bulletEnabled val="1"/>
        </dgm:presLayoutVars>
      </dgm:prSet>
      <dgm:spPr/>
      <dgm:t>
        <a:bodyPr/>
        <a:lstStyle/>
        <a:p>
          <a:endParaRPr lang="fr-CA"/>
        </a:p>
      </dgm:t>
    </dgm:pt>
    <dgm:pt modelId="{03E74F64-9A8A-4C83-883E-0D54843D765C}" type="pres">
      <dgm:prSet presAssocID="{C28AECCA-EC77-463B-913E-64ACF980665F}" presName="descendantText" presStyleLbl="alignAcc1" presStyleIdx="3" presStyleCnt="7" custLinFactNeighborX="209" custLinFactNeighborY="5664">
        <dgm:presLayoutVars>
          <dgm:bulletEnabled val="1"/>
        </dgm:presLayoutVars>
      </dgm:prSet>
      <dgm:spPr/>
      <dgm:t>
        <a:bodyPr/>
        <a:lstStyle/>
        <a:p>
          <a:endParaRPr lang="fr-CA"/>
        </a:p>
      </dgm:t>
    </dgm:pt>
    <dgm:pt modelId="{45FD71B6-82F6-4552-9786-9CE38D78857B}" type="pres">
      <dgm:prSet presAssocID="{CDF3E53B-FE5A-41CC-B98B-02E252290849}" presName="sp" presStyleCnt="0"/>
      <dgm:spPr/>
    </dgm:pt>
    <dgm:pt modelId="{529AE878-5B0A-4A2C-A487-CD220CEE78A2}" type="pres">
      <dgm:prSet presAssocID="{E7E85016-5E7C-49F3-99EE-23259522F923}" presName="composite" presStyleCnt="0"/>
      <dgm:spPr/>
    </dgm:pt>
    <dgm:pt modelId="{C954C6F9-3E85-49EA-ABC6-3FEF43825CBD}" type="pres">
      <dgm:prSet presAssocID="{E7E85016-5E7C-49F3-99EE-23259522F923}" presName="parentText" presStyleLbl="alignNode1" presStyleIdx="4" presStyleCnt="7">
        <dgm:presLayoutVars>
          <dgm:chMax val="1"/>
          <dgm:bulletEnabled val="1"/>
        </dgm:presLayoutVars>
      </dgm:prSet>
      <dgm:spPr/>
      <dgm:t>
        <a:bodyPr/>
        <a:lstStyle/>
        <a:p>
          <a:endParaRPr lang="fr-CA"/>
        </a:p>
      </dgm:t>
    </dgm:pt>
    <dgm:pt modelId="{6F01E72A-5CB1-446E-A496-E9C4C76C242A}" type="pres">
      <dgm:prSet presAssocID="{E7E85016-5E7C-49F3-99EE-23259522F923}" presName="descendantText" presStyleLbl="alignAcc1" presStyleIdx="4" presStyleCnt="7">
        <dgm:presLayoutVars>
          <dgm:bulletEnabled val="1"/>
        </dgm:presLayoutVars>
      </dgm:prSet>
      <dgm:spPr/>
      <dgm:t>
        <a:bodyPr/>
        <a:lstStyle/>
        <a:p>
          <a:endParaRPr lang="fr-CA"/>
        </a:p>
      </dgm:t>
    </dgm:pt>
    <dgm:pt modelId="{B029FB5F-EDD5-464C-99BD-6EFF0E173BC3}" type="pres">
      <dgm:prSet presAssocID="{E617206C-0FCB-4C60-B3B3-121758C93C0B}" presName="sp" presStyleCnt="0"/>
      <dgm:spPr/>
    </dgm:pt>
    <dgm:pt modelId="{BA446FE4-99D9-4B13-B270-8989E0E4FBE1}" type="pres">
      <dgm:prSet presAssocID="{BF0F1D5C-C90C-494A-B274-C8FC6C7E7EBE}" presName="composite" presStyleCnt="0"/>
      <dgm:spPr/>
    </dgm:pt>
    <dgm:pt modelId="{8714135F-8670-4BCB-85F4-1636523DE011}" type="pres">
      <dgm:prSet presAssocID="{BF0F1D5C-C90C-494A-B274-C8FC6C7E7EBE}" presName="parentText" presStyleLbl="alignNode1" presStyleIdx="5" presStyleCnt="7">
        <dgm:presLayoutVars>
          <dgm:chMax val="1"/>
          <dgm:bulletEnabled val="1"/>
        </dgm:presLayoutVars>
      </dgm:prSet>
      <dgm:spPr/>
      <dgm:t>
        <a:bodyPr/>
        <a:lstStyle/>
        <a:p>
          <a:endParaRPr lang="fr-CA"/>
        </a:p>
      </dgm:t>
    </dgm:pt>
    <dgm:pt modelId="{8902C7EE-D850-46F6-9E4E-8B062EE337B3}" type="pres">
      <dgm:prSet presAssocID="{BF0F1D5C-C90C-494A-B274-C8FC6C7E7EBE}" presName="descendantText" presStyleLbl="alignAcc1" presStyleIdx="5" presStyleCnt="7">
        <dgm:presLayoutVars>
          <dgm:bulletEnabled val="1"/>
        </dgm:presLayoutVars>
      </dgm:prSet>
      <dgm:spPr/>
      <dgm:t>
        <a:bodyPr/>
        <a:lstStyle/>
        <a:p>
          <a:endParaRPr lang="fr-CA"/>
        </a:p>
      </dgm:t>
    </dgm:pt>
    <dgm:pt modelId="{2108A0E6-C357-4CE3-B634-EDF47436F7A1}" type="pres">
      <dgm:prSet presAssocID="{3B3FC555-8E9E-45A7-BB5D-5DA85EA40022}" presName="sp" presStyleCnt="0"/>
      <dgm:spPr/>
    </dgm:pt>
    <dgm:pt modelId="{FAED2D3F-ACA1-4398-AE64-F08C320B197C}" type="pres">
      <dgm:prSet presAssocID="{88518229-2F3C-470B-9A76-D646C7B32861}" presName="composite" presStyleCnt="0"/>
      <dgm:spPr/>
    </dgm:pt>
    <dgm:pt modelId="{9CE50212-EE97-42C5-AE02-BC86A1608054}" type="pres">
      <dgm:prSet presAssocID="{88518229-2F3C-470B-9A76-D646C7B32861}" presName="parentText" presStyleLbl="alignNode1" presStyleIdx="6" presStyleCnt="7">
        <dgm:presLayoutVars>
          <dgm:chMax val="1"/>
          <dgm:bulletEnabled val="1"/>
        </dgm:presLayoutVars>
      </dgm:prSet>
      <dgm:spPr/>
      <dgm:t>
        <a:bodyPr/>
        <a:lstStyle/>
        <a:p>
          <a:endParaRPr lang="fr-CA"/>
        </a:p>
      </dgm:t>
    </dgm:pt>
    <dgm:pt modelId="{D4292B61-A9A6-42B5-9620-1EECBA2A6602}" type="pres">
      <dgm:prSet presAssocID="{88518229-2F3C-470B-9A76-D646C7B32861}" presName="descendantText" presStyleLbl="alignAcc1" presStyleIdx="6" presStyleCnt="7">
        <dgm:presLayoutVars>
          <dgm:bulletEnabled val="1"/>
        </dgm:presLayoutVars>
      </dgm:prSet>
      <dgm:spPr/>
      <dgm:t>
        <a:bodyPr/>
        <a:lstStyle/>
        <a:p>
          <a:endParaRPr lang="fr-CA"/>
        </a:p>
      </dgm:t>
    </dgm:pt>
  </dgm:ptLst>
  <dgm:cxnLst>
    <dgm:cxn modelId="{DABCCB07-610F-446A-BC12-95108D459AE8}" type="presOf" srcId="{0E3EE1F1-8DEC-47ED-A9CC-D5D5CBB56F12}" destId="{906A6BC7-FF67-461F-828E-3332EF698BF6}" srcOrd="0" destOrd="0" presId="urn:microsoft.com/office/officeart/2005/8/layout/chevron2"/>
    <dgm:cxn modelId="{D1FA5B7A-2E03-4301-B39C-BF346D1ACEC7}" type="presOf" srcId="{D96EC843-D7C7-4F14-B2E2-035506BF450F}" destId="{D4292B61-A9A6-42B5-9620-1EECBA2A6602}" srcOrd="0" destOrd="0" presId="urn:microsoft.com/office/officeart/2005/8/layout/chevron2"/>
    <dgm:cxn modelId="{7F59C019-E453-42E0-9B20-2EE41BFD7379}" type="presOf" srcId="{54FEAF9F-07E4-4C96-AD62-91FB506DC4F4}" destId="{03E74F64-9A8A-4C83-883E-0D54843D765C}" srcOrd="0" destOrd="0" presId="urn:microsoft.com/office/officeart/2005/8/layout/chevron2"/>
    <dgm:cxn modelId="{72139852-958F-48D7-A6B5-D677ADC9065C}" type="presOf" srcId="{C28AECCA-EC77-463B-913E-64ACF980665F}" destId="{D5E746F9-9810-4465-B011-4AD081458DC7}" srcOrd="0" destOrd="0" presId="urn:microsoft.com/office/officeart/2005/8/layout/chevron2"/>
    <dgm:cxn modelId="{0657E65E-F0CE-4477-84AB-FC6D7E3FBA3A}" srcId="{C28AECCA-EC77-463B-913E-64ACF980665F}" destId="{A1BFCF4C-378E-446B-93C6-7FA1B96F9433}" srcOrd="1" destOrd="0" parTransId="{8541D6B6-6667-4D97-96C8-420FC9FFF5A6}" sibTransId="{3AE64EFE-D339-4549-B0CD-36C87FB6E700}"/>
    <dgm:cxn modelId="{872629B0-AEA1-40C8-B840-CF8046CBF04F}" type="presOf" srcId="{3A30772C-098E-4B5D-ADEA-2143A8CF75F1}" destId="{C4F4CC16-B632-441B-AE6C-75CD2092E986}" srcOrd="0" destOrd="0" presId="urn:microsoft.com/office/officeart/2005/8/layout/chevron2"/>
    <dgm:cxn modelId="{5EE8C442-F834-4222-ADC9-0BFCEB45704A}" srcId="{BF0F1D5C-C90C-494A-B274-C8FC6C7E7EBE}" destId="{9FC2A4C8-7892-4A2F-9511-0BCFBBCC50ED}" srcOrd="0" destOrd="0" parTransId="{86DCFAAE-AD61-44A2-9901-833E885162A2}" sibTransId="{B5E1A926-7BB6-4603-8382-0E1DF2BD8FD8}"/>
    <dgm:cxn modelId="{DD6EA433-1A10-42C8-9174-F31E0F7BD418}" srcId="{88518229-2F3C-470B-9A76-D646C7B32861}" destId="{D96EC843-D7C7-4F14-B2E2-035506BF450F}" srcOrd="0" destOrd="0" parTransId="{EF8B2E5C-E69F-4D9E-865C-BB847063D4D1}" sibTransId="{AD662146-5478-4216-B80C-22AE556D67AF}"/>
    <dgm:cxn modelId="{71E72EA8-8AC4-43F7-A1F4-CEC6A5C39004}" srcId="{4EF67916-90F0-4BEF-A467-DD83C3406816}" destId="{2C6D1A71-69A0-45B4-8B65-046DFF0B1229}" srcOrd="0" destOrd="0" parTransId="{5818E9D3-21C7-4B5D-921F-05D80D72B479}" sibTransId="{C5FFA745-419F-4F7E-8D3E-95F086555722}"/>
    <dgm:cxn modelId="{0D875189-4816-4D2E-A4A4-2C3982AA00C1}" srcId="{3A30772C-098E-4B5D-ADEA-2143A8CF75F1}" destId="{BF0F1D5C-C90C-494A-B274-C8FC6C7E7EBE}" srcOrd="5" destOrd="0" parTransId="{8CDE08A3-D215-41B1-A486-33E0EEB07DED}" sibTransId="{3B3FC555-8E9E-45A7-BB5D-5DA85EA40022}"/>
    <dgm:cxn modelId="{65029C9F-4F44-4EDD-8E44-626224A1C4CD}" srcId="{C28AECCA-EC77-463B-913E-64ACF980665F}" destId="{54FEAF9F-07E4-4C96-AD62-91FB506DC4F4}" srcOrd="0" destOrd="0" parTransId="{A20F5E86-06D3-4B63-98B3-24555862C589}" sibTransId="{0CA4F5F7-3C3B-4BD7-8C91-2D9A156548D8}"/>
    <dgm:cxn modelId="{0FEDF14D-15DD-4114-A256-04065B7769EF}" type="presOf" srcId="{88518229-2F3C-470B-9A76-D646C7B32861}" destId="{9CE50212-EE97-42C5-AE02-BC86A1608054}" srcOrd="0" destOrd="0" presId="urn:microsoft.com/office/officeart/2005/8/layout/chevron2"/>
    <dgm:cxn modelId="{469E8FCB-A1EE-4F0D-AA98-4EA78D86F1B6}" type="presOf" srcId="{E7E85016-5E7C-49F3-99EE-23259522F923}" destId="{C954C6F9-3E85-49EA-ABC6-3FEF43825CBD}" srcOrd="0" destOrd="0" presId="urn:microsoft.com/office/officeart/2005/8/layout/chevron2"/>
    <dgm:cxn modelId="{3C1B241F-8405-4C41-AE1B-9DD0566A3562}" type="presOf" srcId="{7D9A885C-FC0A-4106-86C4-23E05B437304}" destId="{A7840F8B-ED22-4F85-AF7F-5A5433399494}" srcOrd="0" destOrd="0" presId="urn:microsoft.com/office/officeart/2005/8/layout/chevron2"/>
    <dgm:cxn modelId="{503D1F79-EB8B-491F-BE42-EBAB8C1ED453}" srcId="{3A30772C-098E-4B5D-ADEA-2143A8CF75F1}" destId="{4EF67916-90F0-4BEF-A467-DD83C3406816}" srcOrd="1" destOrd="0" parTransId="{BF394EF2-483D-4A59-A229-3CF36F941630}" sibTransId="{79E75B4E-E393-4D6F-8072-23C4F6493CFD}"/>
    <dgm:cxn modelId="{EB4824B8-B558-475B-9264-D3C154B3B8A9}" srcId="{3A30772C-098E-4B5D-ADEA-2143A8CF75F1}" destId="{E7E85016-5E7C-49F3-99EE-23259522F923}" srcOrd="4" destOrd="0" parTransId="{DC006827-0532-4175-A4E4-93EE8C420A3D}" sibTransId="{E617206C-0FCB-4C60-B3B3-121758C93C0B}"/>
    <dgm:cxn modelId="{B6323382-068F-4C0D-9CCD-3658A8A55C15}" type="presOf" srcId="{09EB02BF-B76F-4A70-8A39-F53AC518EF81}" destId="{6F01E72A-5CB1-446E-A496-E9C4C76C242A}" srcOrd="0" destOrd="0" presId="urn:microsoft.com/office/officeart/2005/8/layout/chevron2"/>
    <dgm:cxn modelId="{546A7719-5AB4-485D-9262-95347469987A}" type="presOf" srcId="{4EF67916-90F0-4BEF-A467-DD83C3406816}" destId="{B0461EE1-BDB1-4CCA-A530-E365866A19C8}" srcOrd="0" destOrd="0" presId="urn:microsoft.com/office/officeart/2005/8/layout/chevron2"/>
    <dgm:cxn modelId="{52A2994F-38A1-4BC1-AD40-FDFD5843478D}" srcId="{3A30772C-098E-4B5D-ADEA-2143A8CF75F1}" destId="{C28AECCA-EC77-463B-913E-64ACF980665F}" srcOrd="3" destOrd="0" parTransId="{A729B355-63AC-44E4-BC29-9B1E2655F120}" sibTransId="{CDF3E53B-FE5A-41CC-B98B-02E252290849}"/>
    <dgm:cxn modelId="{2533576F-2BC4-4A94-A0AF-F0B06C658F1A}" srcId="{3A30772C-098E-4B5D-ADEA-2143A8CF75F1}" destId="{88518229-2F3C-470B-9A76-D646C7B32861}" srcOrd="6" destOrd="0" parTransId="{FD9CDA01-5C8B-4674-AEFE-D026582E050E}" sibTransId="{6BA1A409-A8D6-45FA-9892-FA6C9794F0FC}"/>
    <dgm:cxn modelId="{0A6D39EE-36BD-414F-9FA2-7CB9BE8A50A2}" srcId="{3A30772C-098E-4B5D-ADEA-2143A8CF75F1}" destId="{7D9A885C-FC0A-4106-86C4-23E05B437304}" srcOrd="2" destOrd="0" parTransId="{DCC6BD33-D138-4864-9B45-59E0E0CFF699}" sibTransId="{7A563B6B-2C1D-4246-AC20-B3C17ADA366A}"/>
    <dgm:cxn modelId="{4A9482E4-D362-4319-B687-B5598C0A4F46}" type="presOf" srcId="{A1BFCF4C-378E-446B-93C6-7FA1B96F9433}" destId="{03E74F64-9A8A-4C83-883E-0D54843D765C}" srcOrd="0" destOrd="1" presId="urn:microsoft.com/office/officeart/2005/8/layout/chevron2"/>
    <dgm:cxn modelId="{4224F61A-570C-4A35-AB9D-F2672A7181E9}" type="presOf" srcId="{BCD0588D-1F02-4729-9ED6-87E4D274EF3D}" destId="{12958288-D22D-476E-9536-7172FF0A263C}" srcOrd="0" destOrd="0" presId="urn:microsoft.com/office/officeart/2005/8/layout/chevron2"/>
    <dgm:cxn modelId="{D5E13DA8-E960-4F55-8C56-E847AFD5D9DB}" srcId="{7D9A885C-FC0A-4106-86C4-23E05B437304}" destId="{0E3EE1F1-8DEC-47ED-A9CC-D5D5CBB56F12}" srcOrd="0" destOrd="0" parTransId="{162AD64E-F182-471E-B30F-7AF16D93DF3B}" sibTransId="{D8972600-AC12-4480-8ADF-B89B2D999B66}"/>
    <dgm:cxn modelId="{45C5BAFA-A608-4624-AC0D-FC7D0B008283}" type="presOf" srcId="{18A1911D-A419-4FED-9D83-3C1AA268D4B8}" destId="{F488432A-4F49-4EFA-98C1-2B8D4C3F700E}" srcOrd="0" destOrd="0" presId="urn:microsoft.com/office/officeart/2005/8/layout/chevron2"/>
    <dgm:cxn modelId="{E8ABD787-F209-41BE-9084-D4D99670B20B}" type="presOf" srcId="{2C6D1A71-69A0-45B4-8B65-046DFF0B1229}" destId="{72791AA4-283D-4254-9117-3B1D82327FBD}" srcOrd="0" destOrd="0" presId="urn:microsoft.com/office/officeart/2005/8/layout/chevron2"/>
    <dgm:cxn modelId="{F66B8777-F61C-4534-8093-4F6B9A70B3F0}" type="presOf" srcId="{9FC2A4C8-7892-4A2F-9511-0BCFBBCC50ED}" destId="{8902C7EE-D850-46F6-9E4E-8B062EE337B3}" srcOrd="0" destOrd="0" presId="urn:microsoft.com/office/officeart/2005/8/layout/chevron2"/>
    <dgm:cxn modelId="{CD7A59AB-18A6-49FE-ACCE-96ED9D12A3BA}" srcId="{18A1911D-A419-4FED-9D83-3C1AA268D4B8}" destId="{BCD0588D-1F02-4729-9ED6-87E4D274EF3D}" srcOrd="0" destOrd="0" parTransId="{3967CA3E-4213-4E5A-A368-8AB349ABD809}" sibTransId="{7714F228-4066-4821-86BA-4D7BE6A79424}"/>
    <dgm:cxn modelId="{011772DC-0C09-49CF-8D15-2DE6CEA59A97}" srcId="{E7E85016-5E7C-49F3-99EE-23259522F923}" destId="{09EB02BF-B76F-4A70-8A39-F53AC518EF81}" srcOrd="0" destOrd="0" parTransId="{1B40FAD2-10B3-44C7-A6C1-344CBFC922F2}" sibTransId="{9C65B7A2-EB6A-451F-8800-8B1B0F382506}"/>
    <dgm:cxn modelId="{9F0AB80D-BB70-4FEB-BC1E-E6BA93730B5F}" type="presOf" srcId="{BF0F1D5C-C90C-494A-B274-C8FC6C7E7EBE}" destId="{8714135F-8670-4BCB-85F4-1636523DE011}" srcOrd="0" destOrd="0" presId="urn:microsoft.com/office/officeart/2005/8/layout/chevron2"/>
    <dgm:cxn modelId="{C435776E-EDD0-450E-9AAE-779D444C6ABE}" srcId="{3A30772C-098E-4B5D-ADEA-2143A8CF75F1}" destId="{18A1911D-A419-4FED-9D83-3C1AA268D4B8}" srcOrd="0" destOrd="0" parTransId="{42A5338D-342A-4F05-85AC-A9D633910982}" sibTransId="{2F31E2E0-F69D-4AA6-86CB-9B44F193D21D}"/>
    <dgm:cxn modelId="{1EA33887-59EF-4B2B-BCAA-1D343965E18B}" type="presParOf" srcId="{C4F4CC16-B632-441B-AE6C-75CD2092E986}" destId="{8D4E6CC6-FD2B-4499-A03C-CA4852AAC879}" srcOrd="0" destOrd="0" presId="urn:microsoft.com/office/officeart/2005/8/layout/chevron2"/>
    <dgm:cxn modelId="{B623DFEB-2D99-4694-9487-3793A0F1FC5E}" type="presParOf" srcId="{8D4E6CC6-FD2B-4499-A03C-CA4852AAC879}" destId="{F488432A-4F49-4EFA-98C1-2B8D4C3F700E}" srcOrd="0" destOrd="0" presId="urn:microsoft.com/office/officeart/2005/8/layout/chevron2"/>
    <dgm:cxn modelId="{19111748-C636-4A06-A906-848D72651DD2}" type="presParOf" srcId="{8D4E6CC6-FD2B-4499-A03C-CA4852AAC879}" destId="{12958288-D22D-476E-9536-7172FF0A263C}" srcOrd="1" destOrd="0" presId="urn:microsoft.com/office/officeart/2005/8/layout/chevron2"/>
    <dgm:cxn modelId="{02BFCE25-4BEF-47E9-A56A-6B96506143C8}" type="presParOf" srcId="{C4F4CC16-B632-441B-AE6C-75CD2092E986}" destId="{A44A57E3-9A7D-4A0C-AA7D-5A11F1CCB30E}" srcOrd="1" destOrd="0" presId="urn:microsoft.com/office/officeart/2005/8/layout/chevron2"/>
    <dgm:cxn modelId="{C896DEA6-C04C-4104-A651-06B616B76B28}" type="presParOf" srcId="{C4F4CC16-B632-441B-AE6C-75CD2092E986}" destId="{DF95DD83-A3D9-4C2E-A6F0-970002BAC52B}" srcOrd="2" destOrd="0" presId="urn:microsoft.com/office/officeart/2005/8/layout/chevron2"/>
    <dgm:cxn modelId="{52A0A5B4-639F-4466-9AF4-575486A4B930}" type="presParOf" srcId="{DF95DD83-A3D9-4C2E-A6F0-970002BAC52B}" destId="{B0461EE1-BDB1-4CCA-A530-E365866A19C8}" srcOrd="0" destOrd="0" presId="urn:microsoft.com/office/officeart/2005/8/layout/chevron2"/>
    <dgm:cxn modelId="{34C84B3A-B575-459F-BEDE-92536B3E24EB}" type="presParOf" srcId="{DF95DD83-A3D9-4C2E-A6F0-970002BAC52B}" destId="{72791AA4-283D-4254-9117-3B1D82327FBD}" srcOrd="1" destOrd="0" presId="urn:microsoft.com/office/officeart/2005/8/layout/chevron2"/>
    <dgm:cxn modelId="{EC5A2972-8BEB-464F-8D31-6B38A48BB9B1}" type="presParOf" srcId="{C4F4CC16-B632-441B-AE6C-75CD2092E986}" destId="{37963B38-B2F5-4458-80A4-2DE27534332B}" srcOrd="3" destOrd="0" presId="urn:microsoft.com/office/officeart/2005/8/layout/chevron2"/>
    <dgm:cxn modelId="{AF44F911-74C5-40E4-87C6-2F15677AB902}" type="presParOf" srcId="{C4F4CC16-B632-441B-AE6C-75CD2092E986}" destId="{13754645-F7E0-4D46-9178-81D15EB67B02}" srcOrd="4" destOrd="0" presId="urn:microsoft.com/office/officeart/2005/8/layout/chevron2"/>
    <dgm:cxn modelId="{1B866199-CD02-4D58-9B71-3B3EA445CA19}" type="presParOf" srcId="{13754645-F7E0-4D46-9178-81D15EB67B02}" destId="{A7840F8B-ED22-4F85-AF7F-5A5433399494}" srcOrd="0" destOrd="0" presId="urn:microsoft.com/office/officeart/2005/8/layout/chevron2"/>
    <dgm:cxn modelId="{EDEB9581-6487-4870-AE15-BFDE9A6C9CE5}" type="presParOf" srcId="{13754645-F7E0-4D46-9178-81D15EB67B02}" destId="{906A6BC7-FF67-461F-828E-3332EF698BF6}" srcOrd="1" destOrd="0" presId="urn:microsoft.com/office/officeart/2005/8/layout/chevron2"/>
    <dgm:cxn modelId="{64A50DF9-1AB3-42B1-A9B8-E3D16A1F2580}" type="presParOf" srcId="{C4F4CC16-B632-441B-AE6C-75CD2092E986}" destId="{C920C179-429B-41C5-927E-674F9A39A05F}" srcOrd="5" destOrd="0" presId="urn:microsoft.com/office/officeart/2005/8/layout/chevron2"/>
    <dgm:cxn modelId="{5076E3D0-493F-4B1A-8D01-E0E21071EFB1}" type="presParOf" srcId="{C4F4CC16-B632-441B-AE6C-75CD2092E986}" destId="{5B2E1C4D-1367-4B3A-9164-E297B2D97528}" srcOrd="6" destOrd="0" presId="urn:microsoft.com/office/officeart/2005/8/layout/chevron2"/>
    <dgm:cxn modelId="{62141A37-888A-459F-921E-81A9D0F0E65A}" type="presParOf" srcId="{5B2E1C4D-1367-4B3A-9164-E297B2D97528}" destId="{D5E746F9-9810-4465-B011-4AD081458DC7}" srcOrd="0" destOrd="0" presId="urn:microsoft.com/office/officeart/2005/8/layout/chevron2"/>
    <dgm:cxn modelId="{D0E2BA16-A263-4AA6-A49E-00D1F146AF4E}" type="presParOf" srcId="{5B2E1C4D-1367-4B3A-9164-E297B2D97528}" destId="{03E74F64-9A8A-4C83-883E-0D54843D765C}" srcOrd="1" destOrd="0" presId="urn:microsoft.com/office/officeart/2005/8/layout/chevron2"/>
    <dgm:cxn modelId="{8192DC6B-1958-4A0F-A453-5F32EFF7B99F}" type="presParOf" srcId="{C4F4CC16-B632-441B-AE6C-75CD2092E986}" destId="{45FD71B6-82F6-4552-9786-9CE38D78857B}" srcOrd="7" destOrd="0" presId="urn:microsoft.com/office/officeart/2005/8/layout/chevron2"/>
    <dgm:cxn modelId="{C82BBF50-D868-4AC8-A918-FE207238089A}" type="presParOf" srcId="{C4F4CC16-B632-441B-AE6C-75CD2092E986}" destId="{529AE878-5B0A-4A2C-A487-CD220CEE78A2}" srcOrd="8" destOrd="0" presId="urn:microsoft.com/office/officeart/2005/8/layout/chevron2"/>
    <dgm:cxn modelId="{52D6ADAF-9034-47E6-80F1-E0D47AF32D43}" type="presParOf" srcId="{529AE878-5B0A-4A2C-A487-CD220CEE78A2}" destId="{C954C6F9-3E85-49EA-ABC6-3FEF43825CBD}" srcOrd="0" destOrd="0" presId="urn:microsoft.com/office/officeart/2005/8/layout/chevron2"/>
    <dgm:cxn modelId="{90439F50-88B5-485C-9BB7-A770FE53FF20}" type="presParOf" srcId="{529AE878-5B0A-4A2C-A487-CD220CEE78A2}" destId="{6F01E72A-5CB1-446E-A496-E9C4C76C242A}" srcOrd="1" destOrd="0" presId="urn:microsoft.com/office/officeart/2005/8/layout/chevron2"/>
    <dgm:cxn modelId="{0E032547-132D-4796-B92E-6389E37BD971}" type="presParOf" srcId="{C4F4CC16-B632-441B-AE6C-75CD2092E986}" destId="{B029FB5F-EDD5-464C-99BD-6EFF0E173BC3}" srcOrd="9" destOrd="0" presId="urn:microsoft.com/office/officeart/2005/8/layout/chevron2"/>
    <dgm:cxn modelId="{07BD6D7F-4747-4E05-A584-C083E65EE12D}" type="presParOf" srcId="{C4F4CC16-B632-441B-AE6C-75CD2092E986}" destId="{BA446FE4-99D9-4B13-B270-8989E0E4FBE1}" srcOrd="10" destOrd="0" presId="urn:microsoft.com/office/officeart/2005/8/layout/chevron2"/>
    <dgm:cxn modelId="{BAF68532-6277-4A38-8C0A-28D91023693B}" type="presParOf" srcId="{BA446FE4-99D9-4B13-B270-8989E0E4FBE1}" destId="{8714135F-8670-4BCB-85F4-1636523DE011}" srcOrd="0" destOrd="0" presId="urn:microsoft.com/office/officeart/2005/8/layout/chevron2"/>
    <dgm:cxn modelId="{977A12F9-76E0-4B82-8068-BEDDB207332E}" type="presParOf" srcId="{BA446FE4-99D9-4B13-B270-8989E0E4FBE1}" destId="{8902C7EE-D850-46F6-9E4E-8B062EE337B3}" srcOrd="1" destOrd="0" presId="urn:microsoft.com/office/officeart/2005/8/layout/chevron2"/>
    <dgm:cxn modelId="{6E291132-882D-464B-96A9-B8CC89BADDE5}" type="presParOf" srcId="{C4F4CC16-B632-441B-AE6C-75CD2092E986}" destId="{2108A0E6-C357-4CE3-B634-EDF47436F7A1}" srcOrd="11" destOrd="0" presId="urn:microsoft.com/office/officeart/2005/8/layout/chevron2"/>
    <dgm:cxn modelId="{1B1BC442-3579-43D7-A5E1-AFE6E7261E0B}" type="presParOf" srcId="{C4F4CC16-B632-441B-AE6C-75CD2092E986}" destId="{FAED2D3F-ACA1-4398-AE64-F08C320B197C}" srcOrd="12" destOrd="0" presId="urn:microsoft.com/office/officeart/2005/8/layout/chevron2"/>
    <dgm:cxn modelId="{3245E97A-12AF-40DE-AE70-0CBEAE3554F1}" type="presParOf" srcId="{FAED2D3F-ACA1-4398-AE64-F08C320B197C}" destId="{9CE50212-EE97-42C5-AE02-BC86A1608054}" srcOrd="0" destOrd="0" presId="urn:microsoft.com/office/officeart/2005/8/layout/chevron2"/>
    <dgm:cxn modelId="{83269F70-0128-406A-853F-B24BBF23E6E1}" type="presParOf" srcId="{FAED2D3F-ACA1-4398-AE64-F08C320B197C}" destId="{D4292B61-A9A6-42B5-9620-1EECBA2A6602}"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6A345B-0DE0-4210-B6F0-9854D6459BA4}">
      <dsp:nvSpPr>
        <dsp:cNvPr id="0" name=""/>
        <dsp:cNvSpPr/>
      </dsp:nvSpPr>
      <dsp:spPr>
        <a:xfrm>
          <a:off x="0" y="2929630"/>
          <a:ext cx="8532440" cy="961569"/>
        </a:xfrm>
        <a:prstGeom prst="rect">
          <a:avLst/>
        </a:prstGeom>
        <a:solidFill>
          <a:schemeClr val="accent2"/>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CA" sz="1800" kern="1200" dirty="0"/>
            <a:t>Firme comptable Boulais CPA</a:t>
          </a:r>
        </a:p>
      </dsp:txBody>
      <dsp:txXfrm>
        <a:off x="0" y="2929630"/>
        <a:ext cx="8532440" cy="961569"/>
      </dsp:txXfrm>
    </dsp:sp>
    <dsp:sp modelId="{064CF07C-11E0-48A9-BB87-B467FF68D727}">
      <dsp:nvSpPr>
        <dsp:cNvPr id="0" name=""/>
        <dsp:cNvSpPr/>
      </dsp:nvSpPr>
      <dsp:spPr>
        <a:xfrm rot="10800000">
          <a:off x="0" y="1465159"/>
          <a:ext cx="8532440" cy="1478894"/>
        </a:xfrm>
        <a:prstGeom prst="upArrowCallout">
          <a:avLst/>
        </a:prstGeom>
        <a:solidFill>
          <a:schemeClr val="accent2"/>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CA" sz="1800" kern="1200" dirty="0"/>
            <a:t>Directeur </a:t>
          </a:r>
        </a:p>
      </dsp:txBody>
      <dsp:txXfrm rot="10800000">
        <a:off x="0" y="1465159"/>
        <a:ext cx="8532440" cy="960941"/>
      </dsp:txXfrm>
    </dsp:sp>
    <dsp:sp modelId="{8B0C9B2A-9736-4264-824C-AA2F1355A639}">
      <dsp:nvSpPr>
        <dsp:cNvPr id="0" name=""/>
        <dsp:cNvSpPr/>
      </dsp:nvSpPr>
      <dsp:spPr>
        <a:xfrm rot="10800000">
          <a:off x="0" y="687"/>
          <a:ext cx="8532440" cy="1478894"/>
        </a:xfrm>
        <a:prstGeom prst="upArrowCallout">
          <a:avLst/>
        </a:prstGeom>
        <a:solidFill>
          <a:schemeClr val="accent2"/>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CA" sz="1800" kern="1200" dirty="0"/>
            <a:t>Président du conseil </a:t>
          </a:r>
        </a:p>
      </dsp:txBody>
      <dsp:txXfrm rot="-10800000">
        <a:off x="0" y="687"/>
        <a:ext cx="8532440" cy="519092"/>
      </dsp:txXfrm>
    </dsp:sp>
    <dsp:sp modelId="{A687A67C-2B4A-4CF1-A8BB-DA23AAA69F22}">
      <dsp:nvSpPr>
        <dsp:cNvPr id="0" name=""/>
        <dsp:cNvSpPr/>
      </dsp:nvSpPr>
      <dsp:spPr>
        <a:xfrm>
          <a:off x="0" y="519779"/>
          <a:ext cx="4266219" cy="442189"/>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fr-CA" sz="2800" kern="1200" dirty="0"/>
            <a:t>Trésorier</a:t>
          </a:r>
        </a:p>
      </dsp:txBody>
      <dsp:txXfrm>
        <a:off x="0" y="519779"/>
        <a:ext cx="4266219" cy="442189"/>
      </dsp:txXfrm>
    </dsp:sp>
    <dsp:sp modelId="{F999A785-0394-47B0-A7A3-1B8F2EAF15E8}">
      <dsp:nvSpPr>
        <dsp:cNvPr id="0" name=""/>
        <dsp:cNvSpPr/>
      </dsp:nvSpPr>
      <dsp:spPr>
        <a:xfrm>
          <a:off x="4266220" y="519779"/>
          <a:ext cx="4266219" cy="442189"/>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fr-CA" sz="2800" kern="1200" dirty="0"/>
            <a:t>Secrétaire</a:t>
          </a:r>
        </a:p>
      </dsp:txBody>
      <dsp:txXfrm>
        <a:off x="4266220" y="519779"/>
        <a:ext cx="4266219" cy="442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8432A-4F49-4EFA-98C1-2B8D4C3F700E}">
      <dsp:nvSpPr>
        <dsp:cNvPr id="0" name=""/>
        <dsp:cNvSpPr/>
      </dsp:nvSpPr>
      <dsp:spPr>
        <a:xfrm rot="5400000">
          <a:off x="-108046" y="110387"/>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1</a:t>
          </a:r>
        </a:p>
      </dsp:txBody>
      <dsp:txXfrm rot="-5400000">
        <a:off x="1" y="254449"/>
        <a:ext cx="504215" cy="216092"/>
      </dsp:txXfrm>
    </dsp:sp>
    <dsp:sp modelId="{12958288-D22D-476E-9536-7172FF0A263C}">
      <dsp:nvSpPr>
        <dsp:cNvPr id="0" name=""/>
        <dsp:cNvSpPr/>
      </dsp:nvSpPr>
      <dsp:spPr>
        <a:xfrm rot="5400000">
          <a:off x="3726296" y="-3219739"/>
          <a:ext cx="468446"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Élaboration par </a:t>
          </a:r>
          <a:r>
            <a:rPr lang="fr-CA" sz="1600" kern="1200" dirty="0" err="1"/>
            <a:t>RecycleMédias</a:t>
          </a:r>
          <a:r>
            <a:rPr lang="fr-CA" sz="1600" kern="1200" dirty="0"/>
            <a:t> du projet de tarif. </a:t>
          </a:r>
        </a:p>
      </dsp:txBody>
      <dsp:txXfrm rot="-5400000">
        <a:off x="504215" y="25210"/>
        <a:ext cx="6889740" cy="422710"/>
      </dsp:txXfrm>
    </dsp:sp>
    <dsp:sp modelId="{B0461EE1-BDB1-4CCA-A530-E365866A19C8}">
      <dsp:nvSpPr>
        <dsp:cNvPr id="0" name=""/>
        <dsp:cNvSpPr/>
      </dsp:nvSpPr>
      <dsp:spPr>
        <a:xfrm rot="5400000">
          <a:off x="-108046" y="745639"/>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2</a:t>
          </a:r>
        </a:p>
      </dsp:txBody>
      <dsp:txXfrm rot="-5400000">
        <a:off x="1" y="889701"/>
        <a:ext cx="504215" cy="216092"/>
      </dsp:txXfrm>
    </dsp:sp>
    <dsp:sp modelId="{72791AA4-283D-4254-9117-3B1D82327FBD}">
      <dsp:nvSpPr>
        <dsp:cNvPr id="0" name=""/>
        <dsp:cNvSpPr/>
      </dsp:nvSpPr>
      <dsp:spPr>
        <a:xfrm rot="5400000">
          <a:off x="3726419" y="-2584610"/>
          <a:ext cx="468199"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Présentation du projet de tarif aux assujettis</a:t>
          </a:r>
          <a:r>
            <a:rPr lang="fr-CA" sz="1600" i="1" kern="1200" dirty="0" smtClean="0"/>
            <a:t>.</a:t>
          </a:r>
          <a:endParaRPr lang="fr-CA" sz="1600" i="1" kern="1200" dirty="0"/>
        </a:p>
      </dsp:txBody>
      <dsp:txXfrm rot="-5400000">
        <a:off x="504215" y="660450"/>
        <a:ext cx="6889752" cy="422487"/>
      </dsp:txXfrm>
    </dsp:sp>
    <dsp:sp modelId="{A7840F8B-ED22-4F85-AF7F-5A5433399494}">
      <dsp:nvSpPr>
        <dsp:cNvPr id="0" name=""/>
        <dsp:cNvSpPr/>
      </dsp:nvSpPr>
      <dsp:spPr>
        <a:xfrm rot="5400000">
          <a:off x="-108046" y="1380892"/>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3</a:t>
          </a:r>
        </a:p>
      </dsp:txBody>
      <dsp:txXfrm rot="-5400000">
        <a:off x="1" y="1524954"/>
        <a:ext cx="504215" cy="216092"/>
      </dsp:txXfrm>
    </dsp:sp>
    <dsp:sp modelId="{906A6BC7-FF67-461F-828E-3332EF698BF6}">
      <dsp:nvSpPr>
        <dsp:cNvPr id="0" name=""/>
        <dsp:cNvSpPr/>
      </dsp:nvSpPr>
      <dsp:spPr>
        <a:xfrm rot="5400000">
          <a:off x="3726419" y="-1957645"/>
          <a:ext cx="468199"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Présentation du tarif aux municipalités et à </a:t>
          </a:r>
          <a:r>
            <a:rPr lang="fr-CA" sz="1600" kern="1200" dirty="0" err="1"/>
            <a:t>Recyc</a:t>
          </a:r>
          <a:r>
            <a:rPr lang="fr-CA" sz="1600" kern="1200" dirty="0"/>
            <a:t>-Québec</a:t>
          </a:r>
          <a:r>
            <a:rPr lang="fr-CA" sz="1600" i="1" kern="1200" dirty="0"/>
            <a:t>.</a:t>
          </a:r>
          <a:endParaRPr lang="fr-CA" sz="1600" kern="1200" dirty="0"/>
        </a:p>
      </dsp:txBody>
      <dsp:txXfrm rot="-5400000">
        <a:off x="504215" y="1287415"/>
        <a:ext cx="6889752" cy="422487"/>
      </dsp:txXfrm>
    </dsp:sp>
    <dsp:sp modelId="{D5E746F9-9810-4465-B011-4AD081458DC7}">
      <dsp:nvSpPr>
        <dsp:cNvPr id="0" name=""/>
        <dsp:cNvSpPr/>
      </dsp:nvSpPr>
      <dsp:spPr>
        <a:xfrm rot="5400000">
          <a:off x="-108046" y="2016144"/>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4</a:t>
          </a:r>
        </a:p>
      </dsp:txBody>
      <dsp:txXfrm rot="-5400000">
        <a:off x="1" y="2160206"/>
        <a:ext cx="504215" cy="216092"/>
      </dsp:txXfrm>
    </dsp:sp>
    <dsp:sp modelId="{03E74F64-9A8A-4C83-883E-0D54843D765C}">
      <dsp:nvSpPr>
        <dsp:cNvPr id="0" name=""/>
        <dsp:cNvSpPr/>
      </dsp:nvSpPr>
      <dsp:spPr>
        <a:xfrm rot="5400000">
          <a:off x="3726419" y="-1287587"/>
          <a:ext cx="468199"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Adoption du tarif par le C.A suite aux consultations.</a:t>
          </a:r>
          <a:endParaRPr lang="fr-CA" sz="1600" i="1" kern="1200" dirty="0"/>
        </a:p>
        <a:p>
          <a:pPr marL="171450" lvl="1" indent="-171450" algn="l" defTabSz="711200">
            <a:lnSpc>
              <a:spcPct val="90000"/>
            </a:lnSpc>
            <a:spcBef>
              <a:spcPct val="0"/>
            </a:spcBef>
            <a:spcAft>
              <a:spcPct val="15000"/>
            </a:spcAft>
            <a:buChar char="••"/>
          </a:pPr>
          <a:r>
            <a:rPr lang="fr-CA" sz="1600" kern="1200" dirty="0"/>
            <a:t>Envoi du rapport de consultation à </a:t>
          </a:r>
          <a:r>
            <a:rPr lang="fr-CA" sz="1600" kern="1200" dirty="0" err="1"/>
            <a:t>Recyc</a:t>
          </a:r>
          <a:r>
            <a:rPr lang="fr-CA" sz="1600" kern="1200" dirty="0"/>
            <a:t>-Québec</a:t>
          </a:r>
          <a:r>
            <a:rPr lang="fr-CA" sz="1600" kern="1200" dirty="0" smtClean="0"/>
            <a:t>. (avant le 31-12-2019)</a:t>
          </a:r>
          <a:endParaRPr lang="fr-CA" sz="1600" kern="1200" dirty="0"/>
        </a:p>
      </dsp:txBody>
      <dsp:txXfrm rot="-5400000">
        <a:off x="504215" y="1957473"/>
        <a:ext cx="6889752" cy="422487"/>
      </dsp:txXfrm>
    </dsp:sp>
    <dsp:sp modelId="{C954C6F9-3E85-49EA-ABC6-3FEF43825CBD}">
      <dsp:nvSpPr>
        <dsp:cNvPr id="0" name=""/>
        <dsp:cNvSpPr/>
      </dsp:nvSpPr>
      <dsp:spPr>
        <a:xfrm rot="5400000">
          <a:off x="-108046" y="2651396"/>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5</a:t>
          </a:r>
        </a:p>
      </dsp:txBody>
      <dsp:txXfrm rot="-5400000">
        <a:off x="1" y="2795458"/>
        <a:ext cx="504215" cy="216092"/>
      </dsp:txXfrm>
    </dsp:sp>
    <dsp:sp modelId="{6F01E72A-5CB1-446E-A496-E9C4C76C242A}">
      <dsp:nvSpPr>
        <dsp:cNvPr id="0" name=""/>
        <dsp:cNvSpPr/>
      </dsp:nvSpPr>
      <dsp:spPr>
        <a:xfrm rot="5400000">
          <a:off x="3726419" y="-678853"/>
          <a:ext cx="468199"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Recommandation du tarif par </a:t>
          </a:r>
          <a:r>
            <a:rPr lang="fr-CA" sz="1600" kern="1200" dirty="0" err="1"/>
            <a:t>Recyc</a:t>
          </a:r>
          <a:r>
            <a:rPr lang="fr-CA" sz="1600" kern="1200" dirty="0"/>
            <a:t>-Québec.</a:t>
          </a:r>
        </a:p>
      </dsp:txBody>
      <dsp:txXfrm rot="-5400000">
        <a:off x="504215" y="2566207"/>
        <a:ext cx="6889752" cy="422487"/>
      </dsp:txXfrm>
    </dsp:sp>
    <dsp:sp modelId="{8714135F-8670-4BCB-85F4-1636523DE011}">
      <dsp:nvSpPr>
        <dsp:cNvPr id="0" name=""/>
        <dsp:cNvSpPr/>
      </dsp:nvSpPr>
      <dsp:spPr>
        <a:xfrm rot="5400000">
          <a:off x="-108046" y="3286648"/>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6</a:t>
          </a:r>
        </a:p>
      </dsp:txBody>
      <dsp:txXfrm rot="-5400000">
        <a:off x="1" y="3430710"/>
        <a:ext cx="504215" cy="216092"/>
      </dsp:txXfrm>
    </dsp:sp>
    <dsp:sp modelId="{8902C7EE-D850-46F6-9E4E-8B062EE337B3}">
      <dsp:nvSpPr>
        <dsp:cNvPr id="0" name=""/>
        <dsp:cNvSpPr/>
      </dsp:nvSpPr>
      <dsp:spPr>
        <a:xfrm rot="5400000">
          <a:off x="3726419" y="-43601"/>
          <a:ext cx="468199"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Approbation du tarif par le gouvernement du Québec</a:t>
          </a:r>
          <a:r>
            <a:rPr lang="fr-CA" sz="2200" kern="1200" dirty="0"/>
            <a:t>.</a:t>
          </a:r>
        </a:p>
      </dsp:txBody>
      <dsp:txXfrm rot="-5400000">
        <a:off x="504215" y="3201459"/>
        <a:ext cx="6889752" cy="422487"/>
      </dsp:txXfrm>
    </dsp:sp>
    <dsp:sp modelId="{9CE50212-EE97-42C5-AE02-BC86A1608054}">
      <dsp:nvSpPr>
        <dsp:cNvPr id="0" name=""/>
        <dsp:cNvSpPr/>
      </dsp:nvSpPr>
      <dsp:spPr>
        <a:xfrm rot="5400000">
          <a:off x="-108046" y="3921900"/>
          <a:ext cx="720307" cy="50421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CA" sz="1400" kern="1200" dirty="0"/>
            <a:t>7</a:t>
          </a:r>
        </a:p>
      </dsp:txBody>
      <dsp:txXfrm rot="-5400000">
        <a:off x="1" y="4065962"/>
        <a:ext cx="504215" cy="216092"/>
      </dsp:txXfrm>
    </dsp:sp>
    <dsp:sp modelId="{D4292B61-A9A6-42B5-9620-1EECBA2A6602}">
      <dsp:nvSpPr>
        <dsp:cNvPr id="0" name=""/>
        <dsp:cNvSpPr/>
      </dsp:nvSpPr>
      <dsp:spPr>
        <a:xfrm rot="5400000">
          <a:off x="3726419" y="591650"/>
          <a:ext cx="468199" cy="69126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CA" sz="1600" kern="1200" dirty="0"/>
            <a:t>Publication du tarif dans la Gazette officielle du Québec. </a:t>
          </a:r>
        </a:p>
      </dsp:txBody>
      <dsp:txXfrm rot="-5400000">
        <a:off x="504215" y="3836710"/>
        <a:ext cx="6889752" cy="42248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2" y="1"/>
            <a:ext cx="3037840" cy="464819"/>
          </a:xfrm>
          <a:prstGeom prst="rect">
            <a:avLst/>
          </a:prstGeom>
        </p:spPr>
        <p:txBody>
          <a:bodyPr vert="horz" lIns="91902" tIns="45951" rIns="91902" bIns="45951"/>
          <a:lstStyle/>
          <a:p>
            <a:endParaRPr lang="fr-FR" dirty="0"/>
          </a:p>
        </p:txBody>
      </p:sp>
      <p:sp>
        <p:nvSpPr>
          <p:cNvPr id="3" name="Rectangle 3"/>
          <p:cNvSpPr>
            <a:spLocks noGrp="1"/>
          </p:cNvSpPr>
          <p:nvPr>
            <p:ph type="dt" sz="quarter" idx="1"/>
          </p:nvPr>
        </p:nvSpPr>
        <p:spPr>
          <a:xfrm>
            <a:off x="3970939" y="1"/>
            <a:ext cx="3037840" cy="464819"/>
          </a:xfrm>
          <a:prstGeom prst="rect">
            <a:avLst/>
          </a:prstGeom>
        </p:spPr>
        <p:txBody>
          <a:bodyPr vert="horz" lIns="91902" tIns="45951" rIns="91902" bIns="45951"/>
          <a:lstStyle/>
          <a:p>
            <a:fld id="{A7959C71-B73A-49FF-9308-B24F710812B5}" type="datetimeFigureOut">
              <a:rPr lang="fr-FR" smtClean="0"/>
              <a:pPr/>
              <a:t>19/11/2019</a:t>
            </a:fld>
            <a:endParaRPr lang="fr-FR" dirty="0"/>
          </a:p>
        </p:txBody>
      </p:sp>
      <p:sp>
        <p:nvSpPr>
          <p:cNvPr id="4" name="Rectangle 4"/>
          <p:cNvSpPr>
            <a:spLocks noGrp="1"/>
          </p:cNvSpPr>
          <p:nvPr>
            <p:ph type="ftr" sz="quarter" idx="2"/>
          </p:nvPr>
        </p:nvSpPr>
        <p:spPr>
          <a:xfrm>
            <a:off x="2" y="8829968"/>
            <a:ext cx="3037840" cy="464819"/>
          </a:xfrm>
          <a:prstGeom prst="rect">
            <a:avLst/>
          </a:prstGeom>
        </p:spPr>
        <p:txBody>
          <a:bodyPr vert="horz" lIns="91902" tIns="45951" rIns="91902" bIns="45951"/>
          <a:lstStyle/>
          <a:p>
            <a:endParaRPr lang="fr-FR" dirty="0"/>
          </a:p>
        </p:txBody>
      </p:sp>
      <p:sp>
        <p:nvSpPr>
          <p:cNvPr id="5" name="Rectangle 5"/>
          <p:cNvSpPr>
            <a:spLocks noGrp="1"/>
          </p:cNvSpPr>
          <p:nvPr>
            <p:ph type="sldNum" sz="quarter" idx="3"/>
          </p:nvPr>
        </p:nvSpPr>
        <p:spPr>
          <a:xfrm>
            <a:off x="3970939" y="8829968"/>
            <a:ext cx="3037840" cy="464819"/>
          </a:xfrm>
          <a:prstGeom prst="rect">
            <a:avLst/>
          </a:prstGeom>
        </p:spPr>
        <p:txBody>
          <a:bodyPr vert="horz" lIns="91902" tIns="45951" rIns="91902" bIns="45951"/>
          <a:lstStyle/>
          <a:p>
            <a:fld id="{D6790D8E-0C56-4F61-9B17-7A387442778A}" type="slidenum">
              <a:rPr lang="fr-FR" smtClean="0"/>
              <a:pPr/>
              <a:t>‹N°›</a:t>
            </a:fld>
            <a:endParaRPr lang="fr-FR" dirty="0"/>
          </a:p>
        </p:txBody>
      </p:sp>
    </p:spTree>
    <p:extLst>
      <p:ext uri="{BB962C8B-B14F-4D97-AF65-F5344CB8AC3E}">
        <p14:creationId xmlns:p14="http://schemas.microsoft.com/office/powerpoint/2010/main" val="36761421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2" y="1"/>
            <a:ext cx="3037840" cy="464819"/>
          </a:xfrm>
          <a:prstGeom prst="rect">
            <a:avLst/>
          </a:prstGeom>
        </p:spPr>
        <p:txBody>
          <a:bodyPr vert="horz" lIns="91902" tIns="45951" rIns="91902" bIns="45951"/>
          <a:lstStyle/>
          <a:p>
            <a:endParaRPr lang="fr-FR"/>
          </a:p>
        </p:txBody>
      </p:sp>
      <p:sp>
        <p:nvSpPr>
          <p:cNvPr id="3" name="Rectangle 3"/>
          <p:cNvSpPr>
            <a:spLocks noGrp="1"/>
          </p:cNvSpPr>
          <p:nvPr>
            <p:ph type="dt" idx="1"/>
          </p:nvPr>
        </p:nvSpPr>
        <p:spPr>
          <a:xfrm>
            <a:off x="3970939" y="1"/>
            <a:ext cx="3037840" cy="464819"/>
          </a:xfrm>
          <a:prstGeom prst="rect">
            <a:avLst/>
          </a:prstGeom>
        </p:spPr>
        <p:txBody>
          <a:bodyPr vert="horz" lIns="91902" tIns="45951" rIns="91902" bIns="45951"/>
          <a:lstStyle/>
          <a:p>
            <a:fld id="{5468FC2B-D455-4AC4-9C5E-9317124768F4}" type="datetimeFigureOut">
              <a:rPr lang="fr-FR"/>
              <a:pPr/>
              <a:t>19/11/2019</a:t>
            </a:fld>
            <a:endParaRPr lang="fr-FR"/>
          </a:p>
        </p:txBody>
      </p:sp>
      <p:sp>
        <p:nvSpPr>
          <p:cNvPr id="4" name="Rectangle 4"/>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902" tIns="45951" rIns="91902" bIns="45951" anchor="ctr"/>
          <a:lstStyle/>
          <a:p>
            <a:endParaRPr lang="fr-FR"/>
          </a:p>
        </p:txBody>
      </p:sp>
      <p:sp>
        <p:nvSpPr>
          <p:cNvPr id="5" name="Rectangle 5"/>
          <p:cNvSpPr>
            <a:spLocks noGrp="1"/>
          </p:cNvSpPr>
          <p:nvPr>
            <p:ph type="body" sz="quarter" idx="3"/>
          </p:nvPr>
        </p:nvSpPr>
        <p:spPr>
          <a:xfrm>
            <a:off x="701041" y="4415794"/>
            <a:ext cx="5608320" cy="4183379"/>
          </a:xfrm>
          <a:prstGeom prst="rect">
            <a:avLst/>
          </a:prstGeom>
        </p:spPr>
        <p:txBody>
          <a:bodyPr vert="horz" lIns="91902" tIns="45951" rIns="91902" bIns="45951">
            <a:normAutofit/>
          </a:bodyPr>
          <a:lstStyle/>
          <a:p>
            <a:pPr lvl="0"/>
            <a:r>
              <a:rPr lang="fr-FR"/>
              <a:t>Cliquer ici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6"/>
          <p:cNvSpPr>
            <a:spLocks noGrp="1"/>
          </p:cNvSpPr>
          <p:nvPr>
            <p:ph type="ftr" sz="quarter" idx="4"/>
          </p:nvPr>
        </p:nvSpPr>
        <p:spPr>
          <a:xfrm>
            <a:off x="2" y="8829968"/>
            <a:ext cx="3037840" cy="464819"/>
          </a:xfrm>
          <a:prstGeom prst="rect">
            <a:avLst/>
          </a:prstGeom>
        </p:spPr>
        <p:txBody>
          <a:bodyPr vert="horz" lIns="91902" tIns="45951" rIns="91902" bIns="45951"/>
          <a:lstStyle/>
          <a:p>
            <a:endParaRPr lang="fr-FR"/>
          </a:p>
        </p:txBody>
      </p:sp>
      <p:sp>
        <p:nvSpPr>
          <p:cNvPr id="7" name="Rectangle 7"/>
          <p:cNvSpPr>
            <a:spLocks noGrp="1"/>
          </p:cNvSpPr>
          <p:nvPr>
            <p:ph type="sldNum" sz="quarter" idx="5"/>
          </p:nvPr>
        </p:nvSpPr>
        <p:spPr>
          <a:xfrm>
            <a:off x="3970939" y="8829968"/>
            <a:ext cx="3037840" cy="464819"/>
          </a:xfrm>
          <a:prstGeom prst="rect">
            <a:avLst/>
          </a:prstGeom>
        </p:spPr>
        <p:txBody>
          <a:bodyPr vert="horz" lIns="91902" tIns="45951" rIns="91902" bIns="45951"/>
          <a:lstStyle/>
          <a:p>
            <a:fld id="{1399807D-D128-4837-BF84-5EA633F317AE}" type="slidenum">
              <a:rPr/>
              <a:pPr/>
              <a:t>‹N°›</a:t>
            </a:fld>
            <a:endParaRPr lang="fr-FR"/>
          </a:p>
        </p:txBody>
      </p:sp>
    </p:spTree>
    <p:extLst>
      <p:ext uri="{BB962C8B-B14F-4D97-AF65-F5344CB8AC3E}">
        <p14:creationId xmlns:p14="http://schemas.microsoft.com/office/powerpoint/2010/main" val="1647095904"/>
      </p:ext>
    </p:extLst>
  </p:cSld>
  <p:clrMap bg1="lt1" tx1="dk1" bg2="lt2" tx2="dk2" accent1="accent1" accent2="accent2" accent3="accent3" accent4="accent4" accent5="accent5" accent6="accent6" hlink="hlink" folHlink="folHlink"/>
  <p:notesStyle>
    <a:lvl1pPr marL="0" algn="l" rtl="0" latinLnBrk="0">
      <a:defRPr lang="fr-FR" sz="1200" kern="1200">
        <a:solidFill>
          <a:schemeClr val="tx1"/>
        </a:solidFill>
        <a:latin typeface="+mn-lt"/>
        <a:ea typeface="+mn-ea"/>
        <a:cs typeface="+mn-cs"/>
      </a:defRPr>
    </a:lvl1pPr>
    <a:lvl2pPr marL="457200" algn="l" rtl="0">
      <a:defRPr lang="fr-FR" sz="1200" kern="1200">
        <a:solidFill>
          <a:schemeClr val="tx1"/>
        </a:solidFill>
        <a:latin typeface="+mn-lt"/>
        <a:ea typeface="+mn-ea"/>
        <a:cs typeface="+mn-cs"/>
      </a:defRPr>
    </a:lvl2pPr>
    <a:lvl3pPr marL="914400" algn="l" rtl="0">
      <a:defRPr lang="fr-FR" sz="1200" kern="1200">
        <a:solidFill>
          <a:schemeClr val="tx1"/>
        </a:solidFill>
        <a:latin typeface="+mn-lt"/>
        <a:ea typeface="+mn-ea"/>
        <a:cs typeface="+mn-cs"/>
      </a:defRPr>
    </a:lvl3pPr>
    <a:lvl4pPr marL="1371600" algn="l" rtl="0">
      <a:defRPr lang="fr-FR" sz="1200" kern="1200">
        <a:solidFill>
          <a:schemeClr val="tx1"/>
        </a:solidFill>
        <a:latin typeface="+mn-lt"/>
        <a:ea typeface="+mn-ea"/>
        <a:cs typeface="+mn-cs"/>
      </a:defRPr>
    </a:lvl4pPr>
    <a:lvl5pPr marL="1828800" algn="l" rtl="0">
      <a:defRPr lang="fr-FR" sz="1200" kern="1200">
        <a:solidFill>
          <a:schemeClr val="tx1"/>
        </a:solidFill>
        <a:latin typeface="+mn-lt"/>
        <a:ea typeface="+mn-ea"/>
        <a:cs typeface="+mn-cs"/>
      </a:defRPr>
    </a:lvl5pPr>
    <a:lvl6pPr marL="2286000" algn="l" rtl="0">
      <a:defRPr lang="fr-FR" sz="1200" kern="1200">
        <a:solidFill>
          <a:schemeClr val="tx1"/>
        </a:solidFill>
        <a:latin typeface="+mn-lt"/>
        <a:ea typeface="+mn-ea"/>
        <a:cs typeface="+mn-cs"/>
      </a:defRPr>
    </a:lvl6pPr>
    <a:lvl7pPr marL="2743200" algn="l" rtl="0">
      <a:defRPr lang="fr-FR" sz="1200" kern="1200">
        <a:solidFill>
          <a:schemeClr val="tx1"/>
        </a:solidFill>
        <a:latin typeface="+mn-lt"/>
        <a:ea typeface="+mn-ea"/>
        <a:cs typeface="+mn-cs"/>
      </a:defRPr>
    </a:lvl7pPr>
    <a:lvl8pPr marL="3200400" algn="l" rtl="0">
      <a:defRPr lang="fr-FR" sz="1200" kern="1200">
        <a:solidFill>
          <a:schemeClr val="tx1"/>
        </a:solidFill>
        <a:latin typeface="+mn-lt"/>
        <a:ea typeface="+mn-ea"/>
        <a:cs typeface="+mn-cs"/>
      </a:defRPr>
    </a:lvl8pPr>
    <a:lvl9pPr marL="3657600" algn="l" rtl="0">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fr-FR" dirty="0"/>
          </a:p>
        </p:txBody>
      </p:sp>
      <p:sp>
        <p:nvSpPr>
          <p:cNvPr id="3" name="Rectangle 3"/>
          <p:cNvSpPr>
            <a:spLocks noGrp="1"/>
          </p:cNvSpPr>
          <p:nvPr>
            <p:ph type="body" idx="1"/>
          </p:nvPr>
        </p:nvSpPr>
        <p:spPr/>
        <p:txBody>
          <a:bodyPr/>
          <a:lstStyle/>
          <a:p>
            <a:endParaRPr lang="fr-FR" dirty="0"/>
          </a:p>
        </p:txBody>
      </p:sp>
      <p:sp>
        <p:nvSpPr>
          <p:cNvPr id="4" name="Rectangle 4"/>
          <p:cNvSpPr>
            <a:spLocks noGrp="1"/>
          </p:cNvSpPr>
          <p:nvPr>
            <p:ph type="dt" idx="10"/>
          </p:nvPr>
        </p:nvSpPr>
        <p:spPr/>
        <p:txBody>
          <a:bodyPr/>
          <a:lstStyle/>
          <a:p>
            <a:endParaRPr lang="fr-FR" dirty="0"/>
          </a:p>
        </p:txBody>
      </p:sp>
      <p:sp>
        <p:nvSpPr>
          <p:cNvPr id="5" name="Rectangle 5"/>
          <p:cNvSpPr>
            <a:spLocks noGrp="1"/>
          </p:cNvSpPr>
          <p:nvPr>
            <p:ph type="ftr" sz="quarter" idx="11"/>
          </p:nvPr>
        </p:nvSpPr>
        <p:spPr/>
        <p:txBody>
          <a:bodyPr/>
          <a:lstStyle/>
          <a:p>
            <a:endParaRPr lang="fr-FR" dirty="0"/>
          </a:p>
        </p:txBody>
      </p:sp>
      <p:sp>
        <p:nvSpPr>
          <p:cNvPr id="6" name="Rectangle 6"/>
          <p:cNvSpPr>
            <a:spLocks noGrp="1"/>
          </p:cNvSpPr>
          <p:nvPr>
            <p:ph type="sldNum" sz="quarter" idx="12"/>
          </p:nvPr>
        </p:nvSpPr>
        <p:spPr/>
        <p:txBody>
          <a:bodyPr/>
          <a:lstStyle/>
          <a:p>
            <a:endParaRPr lang="fr-FR" dirty="0"/>
          </a:p>
        </p:txBody>
      </p:sp>
      <p:sp>
        <p:nvSpPr>
          <p:cNvPr id="7" name="Rectangle 7"/>
          <p:cNvSpPr>
            <a:spLocks noGrp="1"/>
          </p:cNvSpPr>
          <p:nvPr>
            <p:ph type="hdr" sz="quarter" idx="13"/>
          </p:nvPr>
        </p:nvSpPr>
        <p:spPr/>
        <p:txBody>
          <a:bodyPr/>
          <a:lstStyle/>
          <a:p>
            <a:endParaRPr lang="fr-FR" dirty="0"/>
          </a:p>
        </p:txBody>
      </p:sp>
    </p:spTree>
    <p:extLst>
      <p:ext uri="{BB962C8B-B14F-4D97-AF65-F5344CB8AC3E}">
        <p14:creationId xmlns:p14="http://schemas.microsoft.com/office/powerpoint/2010/main" val="1034895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u numéro de diapositive 3"/>
          <p:cNvSpPr>
            <a:spLocks noGrp="1"/>
          </p:cNvSpPr>
          <p:nvPr>
            <p:ph type="sldNum" sz="quarter" idx="10"/>
          </p:nvPr>
        </p:nvSpPr>
        <p:spPr/>
        <p:txBody>
          <a:bodyPr/>
          <a:lstStyle/>
          <a:p>
            <a:endParaRPr lang="fr-CA" dirty="0"/>
          </a:p>
        </p:txBody>
      </p:sp>
    </p:spTree>
    <p:extLst>
      <p:ext uri="{BB962C8B-B14F-4D97-AF65-F5344CB8AC3E}">
        <p14:creationId xmlns:p14="http://schemas.microsoft.com/office/powerpoint/2010/main" val="1389917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2788241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fr-FR" dirty="0"/>
          </a:p>
        </p:txBody>
      </p:sp>
      <p:sp>
        <p:nvSpPr>
          <p:cNvPr id="3" name="Rectangle 3"/>
          <p:cNvSpPr>
            <a:spLocks noGrp="1"/>
          </p:cNvSpPr>
          <p:nvPr>
            <p:ph type="body" idx="1"/>
          </p:nvPr>
        </p:nvSpPr>
        <p:spPr/>
        <p:txBody>
          <a:bodyPr/>
          <a:lstStyle/>
          <a:p>
            <a:endParaRPr lang="fr-FR" dirty="0"/>
          </a:p>
        </p:txBody>
      </p:sp>
      <p:sp>
        <p:nvSpPr>
          <p:cNvPr id="4" name="Rectangle 4"/>
          <p:cNvSpPr>
            <a:spLocks noGrp="1"/>
          </p:cNvSpPr>
          <p:nvPr>
            <p:ph type="dt" idx="10"/>
          </p:nvPr>
        </p:nvSpPr>
        <p:spPr/>
        <p:txBody>
          <a:bodyPr/>
          <a:lstStyle/>
          <a:p>
            <a:endParaRPr lang="fr-FR" dirty="0"/>
          </a:p>
        </p:txBody>
      </p:sp>
      <p:sp>
        <p:nvSpPr>
          <p:cNvPr id="5" name="Rectangle 5"/>
          <p:cNvSpPr>
            <a:spLocks noGrp="1"/>
          </p:cNvSpPr>
          <p:nvPr>
            <p:ph type="ftr" sz="quarter" idx="11"/>
          </p:nvPr>
        </p:nvSpPr>
        <p:spPr/>
        <p:txBody>
          <a:bodyPr/>
          <a:lstStyle/>
          <a:p>
            <a:endParaRPr lang="fr-FR" dirty="0"/>
          </a:p>
        </p:txBody>
      </p:sp>
      <p:sp>
        <p:nvSpPr>
          <p:cNvPr id="6" name="Rectangle 6"/>
          <p:cNvSpPr>
            <a:spLocks noGrp="1"/>
          </p:cNvSpPr>
          <p:nvPr>
            <p:ph type="sldNum" sz="quarter" idx="12"/>
          </p:nvPr>
        </p:nvSpPr>
        <p:spPr/>
        <p:txBody>
          <a:bodyPr/>
          <a:lstStyle/>
          <a:p>
            <a:endParaRPr lang="fr-FR" dirty="0"/>
          </a:p>
        </p:txBody>
      </p:sp>
      <p:sp>
        <p:nvSpPr>
          <p:cNvPr id="7" name="Rectangle 7"/>
          <p:cNvSpPr>
            <a:spLocks noGrp="1"/>
          </p:cNvSpPr>
          <p:nvPr>
            <p:ph type="hdr" sz="quarter" idx="13"/>
          </p:nvPr>
        </p:nvSpPr>
        <p:spPr/>
        <p:txBody>
          <a:bodyPr/>
          <a:lstStyle/>
          <a:p>
            <a:endParaRPr lang="fr-FR" dirty="0"/>
          </a:p>
        </p:txBody>
      </p:sp>
    </p:spTree>
    <p:extLst>
      <p:ext uri="{BB962C8B-B14F-4D97-AF65-F5344CB8AC3E}">
        <p14:creationId xmlns:p14="http://schemas.microsoft.com/office/powerpoint/2010/main" val="4139908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fr-FR" dirty="0"/>
          </a:p>
        </p:txBody>
      </p:sp>
      <p:sp>
        <p:nvSpPr>
          <p:cNvPr id="3" name="Rectangle 3"/>
          <p:cNvSpPr>
            <a:spLocks noGrp="1"/>
          </p:cNvSpPr>
          <p:nvPr>
            <p:ph type="body" idx="1"/>
          </p:nvPr>
        </p:nvSpPr>
        <p:spPr/>
        <p:txBody>
          <a:bodyPr/>
          <a:lstStyle/>
          <a:p>
            <a:endParaRPr lang="fr-FR" dirty="0"/>
          </a:p>
        </p:txBody>
      </p:sp>
      <p:sp>
        <p:nvSpPr>
          <p:cNvPr id="4" name="Rectangle 4"/>
          <p:cNvSpPr>
            <a:spLocks noGrp="1"/>
          </p:cNvSpPr>
          <p:nvPr>
            <p:ph type="dt" idx="10"/>
          </p:nvPr>
        </p:nvSpPr>
        <p:spPr/>
        <p:txBody>
          <a:bodyPr/>
          <a:lstStyle/>
          <a:p>
            <a:endParaRPr lang="fr-FR" dirty="0"/>
          </a:p>
        </p:txBody>
      </p:sp>
      <p:sp>
        <p:nvSpPr>
          <p:cNvPr id="5" name="Rectangle 5"/>
          <p:cNvSpPr>
            <a:spLocks noGrp="1"/>
          </p:cNvSpPr>
          <p:nvPr>
            <p:ph type="ftr" sz="quarter" idx="11"/>
          </p:nvPr>
        </p:nvSpPr>
        <p:spPr/>
        <p:txBody>
          <a:bodyPr/>
          <a:lstStyle/>
          <a:p>
            <a:endParaRPr lang="fr-FR" dirty="0"/>
          </a:p>
        </p:txBody>
      </p:sp>
      <p:sp>
        <p:nvSpPr>
          <p:cNvPr id="6" name="Rectangle 6"/>
          <p:cNvSpPr>
            <a:spLocks noGrp="1"/>
          </p:cNvSpPr>
          <p:nvPr>
            <p:ph type="sldNum" sz="quarter" idx="12"/>
          </p:nvPr>
        </p:nvSpPr>
        <p:spPr/>
        <p:txBody>
          <a:bodyPr/>
          <a:lstStyle/>
          <a:p>
            <a:endParaRPr lang="fr-FR" dirty="0"/>
          </a:p>
        </p:txBody>
      </p:sp>
      <p:sp>
        <p:nvSpPr>
          <p:cNvPr id="7" name="Rectangle 7"/>
          <p:cNvSpPr>
            <a:spLocks noGrp="1"/>
          </p:cNvSpPr>
          <p:nvPr>
            <p:ph type="hdr" sz="quarter" idx="13"/>
          </p:nvPr>
        </p:nvSpPr>
        <p:spPr/>
        <p:txBody>
          <a:bodyPr/>
          <a:lstStyle/>
          <a:p>
            <a:endParaRPr lang="fr-FR" dirty="0"/>
          </a:p>
        </p:txBody>
      </p:sp>
    </p:spTree>
    <p:extLst>
      <p:ext uri="{BB962C8B-B14F-4D97-AF65-F5344CB8AC3E}">
        <p14:creationId xmlns:p14="http://schemas.microsoft.com/office/powerpoint/2010/main" val="3180802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fr-FR" dirty="0"/>
          </a:p>
        </p:txBody>
      </p:sp>
      <p:sp>
        <p:nvSpPr>
          <p:cNvPr id="3" name="Rectangle 3"/>
          <p:cNvSpPr>
            <a:spLocks noGrp="1"/>
          </p:cNvSpPr>
          <p:nvPr>
            <p:ph type="body" idx="1"/>
          </p:nvPr>
        </p:nvSpPr>
        <p:spPr/>
        <p:txBody>
          <a:bodyPr/>
          <a:lstStyle/>
          <a:p>
            <a:endParaRPr lang="fr-FR" dirty="0"/>
          </a:p>
        </p:txBody>
      </p:sp>
      <p:sp>
        <p:nvSpPr>
          <p:cNvPr id="4" name="Rectangle 4"/>
          <p:cNvSpPr>
            <a:spLocks noGrp="1"/>
          </p:cNvSpPr>
          <p:nvPr>
            <p:ph type="dt" idx="10"/>
          </p:nvPr>
        </p:nvSpPr>
        <p:spPr/>
        <p:txBody>
          <a:bodyPr/>
          <a:lstStyle/>
          <a:p>
            <a:endParaRPr lang="fr-FR" dirty="0"/>
          </a:p>
        </p:txBody>
      </p:sp>
      <p:sp>
        <p:nvSpPr>
          <p:cNvPr id="5" name="Rectangle 5"/>
          <p:cNvSpPr>
            <a:spLocks noGrp="1"/>
          </p:cNvSpPr>
          <p:nvPr>
            <p:ph type="ftr" sz="quarter" idx="11"/>
          </p:nvPr>
        </p:nvSpPr>
        <p:spPr/>
        <p:txBody>
          <a:bodyPr/>
          <a:lstStyle/>
          <a:p>
            <a:endParaRPr lang="fr-FR" dirty="0"/>
          </a:p>
        </p:txBody>
      </p:sp>
      <p:sp>
        <p:nvSpPr>
          <p:cNvPr id="6" name="Rectangle 6"/>
          <p:cNvSpPr>
            <a:spLocks noGrp="1"/>
          </p:cNvSpPr>
          <p:nvPr>
            <p:ph type="sldNum" sz="quarter" idx="12"/>
          </p:nvPr>
        </p:nvSpPr>
        <p:spPr/>
        <p:txBody>
          <a:bodyPr/>
          <a:lstStyle/>
          <a:p>
            <a:endParaRPr lang="fr-FR" dirty="0"/>
          </a:p>
        </p:txBody>
      </p:sp>
      <p:sp>
        <p:nvSpPr>
          <p:cNvPr id="7" name="Rectangle 7"/>
          <p:cNvSpPr>
            <a:spLocks noGrp="1"/>
          </p:cNvSpPr>
          <p:nvPr>
            <p:ph type="hdr" sz="quarter" idx="13"/>
          </p:nvPr>
        </p:nvSpPr>
        <p:spPr/>
        <p:txBody>
          <a:bodyPr/>
          <a:lstStyle/>
          <a:p>
            <a:endParaRPr lang="fr-FR" dirty="0"/>
          </a:p>
        </p:txBody>
      </p:sp>
    </p:spTree>
    <p:extLst>
      <p:ext uri="{BB962C8B-B14F-4D97-AF65-F5344CB8AC3E}">
        <p14:creationId xmlns:p14="http://schemas.microsoft.com/office/powerpoint/2010/main" val="3561901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fr-FR" dirty="0"/>
          </a:p>
        </p:txBody>
      </p:sp>
      <p:sp>
        <p:nvSpPr>
          <p:cNvPr id="3" name="Rectangle 3"/>
          <p:cNvSpPr>
            <a:spLocks noGrp="1"/>
          </p:cNvSpPr>
          <p:nvPr>
            <p:ph type="body" idx="1"/>
          </p:nvPr>
        </p:nvSpPr>
        <p:spPr/>
        <p:txBody>
          <a:bodyPr/>
          <a:lstStyle/>
          <a:p>
            <a:endParaRPr lang="fr-FR" dirty="0"/>
          </a:p>
        </p:txBody>
      </p:sp>
      <p:sp>
        <p:nvSpPr>
          <p:cNvPr id="4" name="Rectangle 4"/>
          <p:cNvSpPr>
            <a:spLocks noGrp="1"/>
          </p:cNvSpPr>
          <p:nvPr>
            <p:ph type="dt" idx="10"/>
          </p:nvPr>
        </p:nvSpPr>
        <p:spPr/>
        <p:txBody>
          <a:bodyPr/>
          <a:lstStyle/>
          <a:p>
            <a:endParaRPr lang="fr-FR" dirty="0"/>
          </a:p>
        </p:txBody>
      </p:sp>
      <p:sp>
        <p:nvSpPr>
          <p:cNvPr id="5" name="Rectangle 5"/>
          <p:cNvSpPr>
            <a:spLocks noGrp="1"/>
          </p:cNvSpPr>
          <p:nvPr>
            <p:ph type="ftr" sz="quarter" idx="11"/>
          </p:nvPr>
        </p:nvSpPr>
        <p:spPr/>
        <p:txBody>
          <a:bodyPr/>
          <a:lstStyle/>
          <a:p>
            <a:endParaRPr lang="fr-FR" dirty="0"/>
          </a:p>
        </p:txBody>
      </p:sp>
      <p:sp>
        <p:nvSpPr>
          <p:cNvPr id="6" name="Rectangle 6"/>
          <p:cNvSpPr>
            <a:spLocks noGrp="1"/>
          </p:cNvSpPr>
          <p:nvPr>
            <p:ph type="sldNum" sz="quarter" idx="12"/>
          </p:nvPr>
        </p:nvSpPr>
        <p:spPr/>
        <p:txBody>
          <a:bodyPr/>
          <a:lstStyle/>
          <a:p>
            <a:endParaRPr lang="fr-FR" dirty="0"/>
          </a:p>
        </p:txBody>
      </p:sp>
      <p:sp>
        <p:nvSpPr>
          <p:cNvPr id="7" name="Rectangle 7"/>
          <p:cNvSpPr>
            <a:spLocks noGrp="1"/>
          </p:cNvSpPr>
          <p:nvPr>
            <p:ph type="hdr" sz="quarter" idx="13"/>
          </p:nvPr>
        </p:nvSpPr>
        <p:spPr/>
        <p:txBody>
          <a:bodyPr/>
          <a:lstStyle/>
          <a:p>
            <a:endParaRPr lang="fr-FR" dirty="0"/>
          </a:p>
        </p:txBody>
      </p:sp>
    </p:spTree>
    <p:extLst>
      <p:ext uri="{BB962C8B-B14F-4D97-AF65-F5344CB8AC3E}">
        <p14:creationId xmlns:p14="http://schemas.microsoft.com/office/powerpoint/2010/main" val="1748027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124469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4142826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110201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fr-FR" dirty="0"/>
          </a:p>
        </p:txBody>
      </p:sp>
      <p:sp>
        <p:nvSpPr>
          <p:cNvPr id="3" name="Rectangle 3"/>
          <p:cNvSpPr>
            <a:spLocks noGrp="1"/>
          </p:cNvSpPr>
          <p:nvPr>
            <p:ph type="body" idx="1"/>
          </p:nvPr>
        </p:nvSpPr>
        <p:spPr/>
        <p:txBody>
          <a:bodyPr/>
          <a:lstStyle/>
          <a:p>
            <a:endParaRPr lang="fr-FR" dirty="0"/>
          </a:p>
        </p:txBody>
      </p:sp>
      <p:sp>
        <p:nvSpPr>
          <p:cNvPr id="4" name="Rectangle 4"/>
          <p:cNvSpPr>
            <a:spLocks noGrp="1"/>
          </p:cNvSpPr>
          <p:nvPr>
            <p:ph type="dt" idx="10"/>
          </p:nvPr>
        </p:nvSpPr>
        <p:spPr/>
        <p:txBody>
          <a:bodyPr/>
          <a:lstStyle/>
          <a:p>
            <a:endParaRPr lang="fr-FR" dirty="0"/>
          </a:p>
        </p:txBody>
      </p:sp>
      <p:sp>
        <p:nvSpPr>
          <p:cNvPr id="5" name="Rectangle 5"/>
          <p:cNvSpPr>
            <a:spLocks noGrp="1"/>
          </p:cNvSpPr>
          <p:nvPr>
            <p:ph type="ftr" sz="quarter" idx="11"/>
          </p:nvPr>
        </p:nvSpPr>
        <p:spPr/>
        <p:txBody>
          <a:bodyPr/>
          <a:lstStyle/>
          <a:p>
            <a:endParaRPr lang="fr-FR" dirty="0"/>
          </a:p>
        </p:txBody>
      </p:sp>
      <p:sp>
        <p:nvSpPr>
          <p:cNvPr id="6" name="Rectangle 6"/>
          <p:cNvSpPr>
            <a:spLocks noGrp="1"/>
          </p:cNvSpPr>
          <p:nvPr>
            <p:ph type="sldNum" sz="quarter" idx="12"/>
          </p:nvPr>
        </p:nvSpPr>
        <p:spPr/>
        <p:txBody>
          <a:bodyPr/>
          <a:lstStyle/>
          <a:p>
            <a:endParaRPr lang="fr-FR" dirty="0"/>
          </a:p>
        </p:txBody>
      </p:sp>
      <p:sp>
        <p:nvSpPr>
          <p:cNvPr id="7" name="Rectangle 7"/>
          <p:cNvSpPr>
            <a:spLocks noGrp="1"/>
          </p:cNvSpPr>
          <p:nvPr>
            <p:ph type="hdr" sz="quarter" idx="13"/>
          </p:nvPr>
        </p:nvSpPr>
        <p:spPr/>
        <p:txBody>
          <a:bodyPr/>
          <a:lstStyle/>
          <a:p>
            <a:endParaRPr lang="fr-FR" dirty="0"/>
          </a:p>
        </p:txBody>
      </p:sp>
    </p:spTree>
    <p:extLst>
      <p:ext uri="{BB962C8B-B14F-4D97-AF65-F5344CB8AC3E}">
        <p14:creationId xmlns:p14="http://schemas.microsoft.com/office/powerpoint/2010/main" val="241843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2845358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3860460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1960649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3812491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1344332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2380204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endParaRPr lang="fr-CA"/>
          </a:p>
        </p:txBody>
      </p:sp>
    </p:spTree>
    <p:extLst>
      <p:ext uri="{BB962C8B-B14F-4D97-AF65-F5344CB8AC3E}">
        <p14:creationId xmlns:p14="http://schemas.microsoft.com/office/powerpoint/2010/main" val="509389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a:p>
        </p:txBody>
      </p:sp>
      <p:sp>
        <p:nvSpPr>
          <p:cNvPr id="8" name="Title 7"/>
          <p:cNvSpPr>
            <a:spLocks noGrp="1"/>
          </p:cNvSpPr>
          <p:nvPr>
            <p:ph type="ctrTitle"/>
          </p:nvPr>
        </p:nvSpPr>
        <p:spPr>
          <a:xfrm>
            <a:off x="2362200" y="4038600"/>
            <a:ext cx="6477000" cy="1828800"/>
          </a:xfrm>
        </p:spPr>
        <p:txBody>
          <a:bodyPr anchor="b"/>
          <a:lstStyle>
            <a:lvl1pPr latinLnBrk="0">
              <a:defRPr lang="fr-FR" cap="all" baseline="0"/>
            </a:lvl1pPr>
          </a:lstStyle>
          <a:p>
            <a:r>
              <a:rPr lang="fr-FR"/>
              <a:t>Cliquez pour modifier le style du titre</a:t>
            </a:r>
          </a:p>
        </p:txBody>
      </p:sp>
      <p:sp>
        <p:nvSpPr>
          <p:cNvPr id="9" name="Subtitle 8"/>
          <p:cNvSpPr>
            <a:spLocks noGrp="1"/>
          </p:cNvSpPr>
          <p:nvPr>
            <p:ph type="subTitle" idx="1"/>
          </p:nvPr>
        </p:nvSpPr>
        <p:spPr>
          <a:xfrm>
            <a:off x="2362200" y="6050037"/>
            <a:ext cx="6515100" cy="685800"/>
          </a:xfrm>
        </p:spPr>
        <p:txBody>
          <a:bodyPr anchor="ctr"/>
          <a:lstStyle>
            <a:lvl1pPr marL="0" indent="0" algn="l" latinLnBrk="0">
              <a:buNone/>
              <a:defRPr lang="fr-F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p>
        </p:txBody>
      </p:sp>
      <p:sp>
        <p:nvSpPr>
          <p:cNvPr id="28" name="Date Placeholder 27"/>
          <p:cNvSpPr>
            <a:spLocks noGrp="1"/>
          </p:cNvSpPr>
          <p:nvPr>
            <p:ph type="dt" sz="half" idx="10"/>
          </p:nvPr>
        </p:nvSpPr>
        <p:spPr>
          <a:xfrm>
            <a:off x="76200" y="6068699"/>
            <a:ext cx="2057400" cy="685800"/>
          </a:xfrm>
        </p:spPr>
        <p:txBody>
          <a:bodyPr>
            <a:noAutofit/>
          </a:bodyPr>
          <a:lstStyle>
            <a:lvl1pPr algn="ctr" latinLnBrk="0">
              <a:defRPr lang="fr-FR" sz="2000">
                <a:solidFill>
                  <a:srgbClr val="FFFFFF"/>
                </a:solidFill>
              </a:defRPr>
            </a:lvl1pPr>
          </a:lstStyle>
          <a:p>
            <a:pPr algn="ctr"/>
            <a:r>
              <a:rPr lang="fr-FR">
                <a:solidFill>
                  <a:srgbClr val="FFFFFF"/>
                </a:solidFill>
              </a:rPr>
              <a:t>06/09/2006</a:t>
            </a:r>
            <a:endParaRPr lang="fr-FR" sz="200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latinLnBrk="0">
              <a:defRPr lang="fr-FR">
                <a:solidFill>
                  <a:schemeClr val="tx2"/>
                </a:solidFill>
              </a:defRPr>
            </a:lvl1pPr>
          </a:lstStyle>
          <a:p>
            <a:pPr algn="r"/>
            <a:endParaRPr lang="fr-FR">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latinLnBrk="0">
              <a:defRPr lang="fr-FR">
                <a:solidFill>
                  <a:schemeClr val="tx2"/>
                </a:solidFill>
              </a:defRPr>
            </a:lvl1pPr>
          </a:lstStyle>
          <a:p>
            <a:fld id="{8F82E0A0-C266-4798-8C8F-B9F91E9DA37E}" type="slidenum">
              <a:rPr lang="fr-FR">
                <a:solidFill>
                  <a:schemeClr val="tx2"/>
                </a:solidFill>
              </a:rPr>
              <a:pPr/>
              <a:t>‹N°›</a:t>
            </a:fld>
            <a:endParaRPr lang="fr-FR">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4" name="Rectangle 2"/>
          <p:cNvSpPr>
            <a:spLocks noGrp="1"/>
          </p:cNvSpPr>
          <p:nvPr>
            <p:ph type="title" hasCustomPrompt="1"/>
          </p:nvPr>
        </p:nvSpPr>
        <p:spPr/>
        <p:txBody>
          <a:bodyPr>
            <a:noAutofit/>
          </a:bodyPr>
          <a:lstStyle>
            <a:lvl1pPr>
              <a:defRPr sz="3600" cap="small" baseline="0"/>
            </a:lvl1pPr>
          </a:lstStyle>
          <a:p>
            <a:r>
              <a:rPr lang="fr-FR" dirty="0"/>
              <a:t>Cliquer ici pour modifier le style du titre du masque</a:t>
            </a:r>
          </a:p>
        </p:txBody>
      </p:sp>
      <p:sp>
        <p:nvSpPr>
          <p:cNvPr id="12" name="Rectangle 3"/>
          <p:cNvSpPr>
            <a:spLocks noGrp="1"/>
          </p:cNvSpPr>
          <p:nvPr>
            <p:ph type="body" idx="1"/>
          </p:nvPr>
        </p:nvSpPr>
        <p:spPr/>
        <p:txBody>
          <a:bodyPr/>
          <a:lstStyle>
            <a:lvl1pPr>
              <a:defRPr sz="2000"/>
            </a:lvl1pPr>
            <a:lvl2pPr>
              <a:defRPr sz="1600"/>
            </a:lvl2pPr>
            <a:lvl3pPr>
              <a:defRPr sz="1600"/>
            </a:lvl3pPr>
            <a:lvl4pPr>
              <a:defRPr sz="1400"/>
            </a:lvl4pPr>
            <a:lvl5pPr>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Rectangle 4"/>
          <p:cNvSpPr>
            <a:spLocks noGrp="1"/>
          </p:cNvSpPr>
          <p:nvPr>
            <p:ph type="dt" sz="half" idx="10"/>
          </p:nvPr>
        </p:nvSpPr>
        <p:spPr/>
        <p:txBody>
          <a:bodyPr/>
          <a:lstStyle/>
          <a:p>
            <a:r>
              <a:rPr lang="fr-FR"/>
              <a:t>06/09/2006</a:t>
            </a:r>
          </a:p>
        </p:txBody>
      </p:sp>
      <p:sp>
        <p:nvSpPr>
          <p:cNvPr id="28" name="Rectangle 5"/>
          <p:cNvSpPr>
            <a:spLocks noGrp="1"/>
          </p:cNvSpPr>
          <p:nvPr>
            <p:ph type="ftr" sz="quarter" idx="11"/>
          </p:nvPr>
        </p:nvSpPr>
        <p:spPr/>
        <p:txBody>
          <a:bodyPr/>
          <a:lstStyle>
            <a:lvl1pPr algn="l">
              <a:defRPr>
                <a:solidFill>
                  <a:schemeClr val="accent1">
                    <a:lumMod val="50000"/>
                  </a:schemeClr>
                </a:solidFill>
              </a:defRPr>
            </a:lvl1pPr>
          </a:lstStyle>
          <a:p>
            <a:endParaRPr lang="fr-CA" dirty="0"/>
          </a:p>
        </p:txBody>
      </p:sp>
      <p:sp>
        <p:nvSpPr>
          <p:cNvPr id="19" name="Rectangle 6"/>
          <p:cNvSpPr>
            <a:spLocks noGrp="1"/>
          </p:cNvSpPr>
          <p:nvPr>
            <p:ph type="sldNum" sz="quarter" idx="12"/>
          </p:nvPr>
        </p:nvSpPr>
        <p:spPr/>
        <p:txBody>
          <a:bodyPr/>
          <a:lstStyle/>
          <a:p>
            <a:fld id="{50935222-B196-4F9B-9AEC-1292459A754A}" type="slidenum">
              <a:rPr/>
              <a:pPr/>
              <a:t>‹N°›</a:t>
            </a:fld>
            <a:endParaRPr lang="fr-FR"/>
          </a:p>
        </p:txBody>
      </p:sp>
      <p:pic>
        <p:nvPicPr>
          <p:cNvPr id="7" name="Image 6" descr="recycle_couleur.jpg"/>
          <p:cNvPicPr>
            <a:picLocks noChangeAspect="1"/>
          </p:cNvPicPr>
          <p:nvPr userDrawn="1"/>
        </p:nvPicPr>
        <p:blipFill>
          <a:blip r:embed="rId2" cstate="print"/>
          <a:stretch>
            <a:fillRect/>
          </a:stretch>
        </p:blipFill>
        <p:spPr>
          <a:xfrm>
            <a:off x="8330158" y="5837180"/>
            <a:ext cx="813842" cy="70032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fr-FR"/>
              <a:t>Cliquez pour modifier le style du titre</a:t>
            </a:r>
          </a:p>
        </p:txBody>
      </p:sp>
      <p:sp>
        <p:nvSpPr>
          <p:cNvPr id="4" name="Date Placeholder 3"/>
          <p:cNvSpPr>
            <a:spLocks noGrp="1"/>
          </p:cNvSpPr>
          <p:nvPr>
            <p:ph type="dt" sz="half" idx="10"/>
          </p:nvPr>
        </p:nvSpPr>
        <p:spPr/>
        <p:txBody>
          <a:bodyPr/>
          <a:lstStyle/>
          <a:p>
            <a:r>
              <a:rPr lang="fr-FR"/>
              <a:t>06/09/2006</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lvl1pPr latinLnBrk="0">
              <a:defRPr lang="fr-FR">
                <a:solidFill>
                  <a:srgbClr val="FFFFFF"/>
                </a:solidFill>
              </a:defRPr>
            </a:lvl1pPr>
          </a:lstStyle>
          <a:p>
            <a:fld id="{A3F7CB7D-F184-43C7-B6FD-03D728E1BBFF}" type="slidenum">
              <a:rPr lang="fr-FR">
                <a:solidFill>
                  <a:srgbClr val="FFFFFF"/>
                </a:solidFill>
              </a:rPr>
              <a:pPr/>
              <a:t>‹N°›</a:t>
            </a:fld>
            <a:endParaRPr lang="fr-FR">
              <a:solidFill>
                <a:srgbClr val="FFFFFF"/>
              </a:solidFill>
            </a:endParaRPr>
          </a:p>
        </p:txBody>
      </p:sp>
      <p:sp>
        <p:nvSpPr>
          <p:cNvPr id="8" name="Content Placeholder 7"/>
          <p:cNvSpPr>
            <a:spLocks noGrp="1"/>
          </p:cNvSpPr>
          <p:nvPr>
            <p:ph sz="quarter" idx="13"/>
          </p:nvPr>
        </p:nvSpPr>
        <p:spPr>
          <a:xfrm>
            <a:off x="612648" y="1600200"/>
            <a:ext cx="8153400" cy="4495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Date Placeholder 2"/>
          <p:cNvSpPr>
            <a:spLocks noGrp="1"/>
          </p:cNvSpPr>
          <p:nvPr>
            <p:ph type="dt" sz="half" idx="10"/>
          </p:nvPr>
        </p:nvSpPr>
        <p:spPr/>
        <p:txBody>
          <a:bodyPr/>
          <a:lstStyle/>
          <a:p>
            <a:r>
              <a:rPr lang="fr-FR"/>
              <a:t>06/09/2006</a:t>
            </a: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lvl1pPr latinLnBrk="0">
              <a:defRPr lang="fr-FR">
                <a:solidFill>
                  <a:srgbClr val="FFFFFF"/>
                </a:solidFill>
              </a:defRPr>
            </a:lvl1pPr>
          </a:lstStyle>
          <a:p>
            <a:fld id="{A3F7CB7D-F184-43C7-B6FD-03D728E1BBFF}" type="slidenum">
              <a:rPr lang="fr-FR">
                <a:solidFill>
                  <a:srgbClr val="FFFFFF"/>
                </a:solidFill>
              </a:rPr>
              <a:pPr/>
              <a:t>‹N°›</a:t>
            </a:fld>
            <a:endParaRPr lang="fr-FR">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a:t>06/09/2006</a:t>
            </a: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a:xfrm>
            <a:off x="0" y="6248400"/>
            <a:ext cx="533400" cy="381000"/>
          </a:xfrm>
        </p:spPr>
        <p:txBody>
          <a:bodyPr/>
          <a:lstStyle>
            <a:lvl1pPr latinLnBrk="0">
              <a:defRPr lang="fr-FR">
                <a:solidFill>
                  <a:schemeClr val="tx2"/>
                </a:solidFill>
              </a:defRPr>
            </a:lvl1pPr>
          </a:lstStyle>
          <a:p>
            <a:fld id="{A3F7CB7D-F184-43C7-B6FD-03D728E1BBFF}" type="slidenum">
              <a:rPr lang="fr-FR">
                <a:solidFill>
                  <a:schemeClr val="tx2"/>
                </a:solidFill>
              </a:rPr>
              <a:pPr/>
              <a:t>‹N°›</a:t>
            </a:fld>
            <a:endParaRPr lang="fr-FR">
              <a:solidFill>
                <a:schemeClr val="tx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fr-FR"/>
              <a:t>Cliquer ici pour modifier le style du titre du masque</a:t>
            </a:r>
          </a:p>
        </p:txBody>
      </p:sp>
      <p:sp>
        <p:nvSpPr>
          <p:cNvPr id="3" name="Rectangle 3"/>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p:cNvSpPr>
          <p:nvPr>
            <p:ph type="dt" sz="half" idx="10"/>
          </p:nvPr>
        </p:nvSpPr>
        <p:spPr/>
        <p:txBody>
          <a:bodyPr/>
          <a:lstStyle/>
          <a:p>
            <a:r>
              <a:rPr lang="fr-FR"/>
              <a:t>06/09/2006</a:t>
            </a:r>
          </a:p>
        </p:txBody>
      </p:sp>
      <p:sp>
        <p:nvSpPr>
          <p:cNvPr id="6" name="Rectangle 6"/>
          <p:cNvSpPr>
            <a:spLocks noGrp="1"/>
          </p:cNvSpPr>
          <p:nvPr>
            <p:ph type="ftr" sz="quarter" idx="11"/>
          </p:nvPr>
        </p:nvSpPr>
        <p:spPr/>
        <p:txBody>
          <a:bodyPr/>
          <a:lstStyle/>
          <a:p>
            <a:endParaRPr lang="fr-FR"/>
          </a:p>
        </p:txBody>
      </p:sp>
      <p:sp>
        <p:nvSpPr>
          <p:cNvPr id="7" name="Rectangle 7"/>
          <p:cNvSpPr>
            <a:spLocks noGrp="1"/>
          </p:cNvSpPr>
          <p:nvPr>
            <p:ph type="sldNum" sz="quarter" idx="12"/>
          </p:nvPr>
        </p:nvSpPr>
        <p:spPr/>
        <p:txBody>
          <a:bodyPr/>
          <a:lstStyle/>
          <a:p>
            <a:fld id="{20FD475A-FCA3-4B41-B368-0F71602C96B4}" type="slidenum">
              <a: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re et texte sur 2 colonnes">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fr-FR"/>
              <a:t>Cliquer ici pour modifier le style du titre du masque</a:t>
            </a:r>
          </a:p>
        </p:txBody>
      </p:sp>
      <p:sp>
        <p:nvSpPr>
          <p:cNvPr id="3" name="Rectangle 3"/>
          <p:cNvSpPr>
            <a:spLocks noGrp="1"/>
          </p:cNvSpPr>
          <p:nvPr>
            <p:ph type="body"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p:cNvSpPr>
          <p:nvPr>
            <p:ph type="body"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p:cNvSpPr>
          <p:nvPr>
            <p:ph type="dt" sz="half" idx="10"/>
          </p:nvPr>
        </p:nvSpPr>
        <p:spPr/>
        <p:txBody>
          <a:bodyPr/>
          <a:lstStyle/>
          <a:p>
            <a:r>
              <a:rPr lang="fr-FR"/>
              <a:t>06/09/2006</a:t>
            </a:r>
          </a:p>
        </p:txBody>
      </p:sp>
      <p:sp>
        <p:nvSpPr>
          <p:cNvPr id="6" name="Rectangle 6"/>
          <p:cNvSpPr>
            <a:spLocks noGrp="1"/>
          </p:cNvSpPr>
          <p:nvPr>
            <p:ph type="ftr" sz="quarter" idx="11"/>
          </p:nvPr>
        </p:nvSpPr>
        <p:spPr/>
        <p:txBody>
          <a:bodyPr/>
          <a:lstStyle/>
          <a:p>
            <a:endParaRPr lang="fr-FR"/>
          </a:p>
        </p:txBody>
      </p:sp>
      <p:sp>
        <p:nvSpPr>
          <p:cNvPr id="7" name="Rectangle 7"/>
          <p:cNvSpPr>
            <a:spLocks noGrp="1"/>
          </p:cNvSpPr>
          <p:nvPr>
            <p:ph type="sldNum" sz="quarter" idx="12"/>
          </p:nvPr>
        </p:nvSpPr>
        <p:spPr/>
        <p:txBody>
          <a:bodyPr/>
          <a:lstStyle/>
          <a:p>
            <a:fld id="{20FD475A-FCA3-4B41-B368-0F71602C96B4}" type="slidenum">
              <a: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cSld name="Section d'album">
    <p:spTree>
      <p:nvGrpSpPr>
        <p:cNvPr id="1" name=""/>
        <p:cNvGrpSpPr/>
        <p:nvPr/>
      </p:nvGrpSpPr>
      <p:grpSpPr>
        <a:xfrm>
          <a:off x="0" y="0"/>
          <a:ext cx="0" cy="0"/>
          <a:chOff x="0" y="0"/>
          <a:chExt cx="0" cy="0"/>
        </a:xfrm>
      </p:grpSpPr>
      <p:sp>
        <p:nvSpPr>
          <p:cNvPr id="15" name="Rectangle 14"/>
          <p:cNvSpPr/>
          <p:nvPr userDrawn="1"/>
        </p:nvSpPr>
        <p:spPr>
          <a:xfrm rot="16200000">
            <a:off x="5315559" y="3268980"/>
            <a:ext cx="6858000" cy="320040"/>
          </a:xfrm>
          <a:prstGeom prst="rect">
            <a:avLst/>
          </a:prstGeom>
          <a:solidFill>
            <a:schemeClr val="accent1">
              <a:lumMod val="75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fr-FR"/>
          </a:p>
        </p:txBody>
      </p:sp>
      <p:sp>
        <p:nvSpPr>
          <p:cNvPr id="23" name="Rectangle 22"/>
          <p:cNvSpPr/>
          <p:nvPr userDrawn="1"/>
        </p:nvSpPr>
        <p:spPr>
          <a:xfrm rot="16200000">
            <a:off x="5628132" y="3341399"/>
            <a:ext cx="6858000" cy="173736"/>
          </a:xfrm>
          <a:prstGeom prst="rect">
            <a:avLst/>
          </a:prstGeom>
          <a:solidFill>
            <a:srgbClr val="99CC00"/>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fr-FR"/>
          </a:p>
        </p:txBody>
      </p:sp>
      <p:sp>
        <p:nvSpPr>
          <p:cNvPr id="24" name="Rectangle 23"/>
          <p:cNvSpPr/>
          <p:nvPr userDrawn="1"/>
        </p:nvSpPr>
        <p:spPr>
          <a:xfrm>
            <a:off x="8895749" y="-733"/>
            <a:ext cx="76200" cy="6858000"/>
          </a:xfrm>
          <a:prstGeom prst="rect">
            <a:avLst/>
          </a:prstGeom>
          <a:solidFill>
            <a:srgbClr val="FF9900"/>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fr-FR"/>
          </a:p>
        </p:txBody>
      </p:sp>
      <p:sp>
        <p:nvSpPr>
          <p:cNvPr id="13" name="Picture Placeholder 12"/>
          <p:cNvSpPr>
            <a:spLocks noGrp="1"/>
          </p:cNvSpPr>
          <p:nvPr>
            <p:ph type="pic" sz="quarter" idx="11"/>
          </p:nvPr>
        </p:nvSpPr>
        <p:spPr>
          <a:xfrm>
            <a:off x="435429" y="2146300"/>
            <a:ext cx="2362200" cy="21971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lstStyle>
            <a:lvl1pPr marL="0" indent="0" algn="ctr" rtl="0" eaLnBrk="1" latinLnBrk="0" hangingPunct="1">
              <a:spcBef>
                <a:spcPct val="20000"/>
              </a:spcBef>
              <a:defRPr kumimoji="0" lang="fr-FR" sz="2000">
                <a:solidFill>
                  <a:schemeClr val="tx2"/>
                </a:solidFill>
                <a:latin typeface="+mn-lt"/>
                <a:ea typeface="+mn-ea"/>
                <a:cs typeface="+mn-cs"/>
              </a:defRPr>
            </a:lvl1pPr>
            <a:extLst/>
          </a:lstStyle>
          <a:p>
            <a:pPr marL="342900" indent="-342900" algn="ctr" eaLnBrk="1" latinLnBrk="0" hangingPunct="1"/>
            <a:r>
              <a:rPr lang="fr-FR"/>
              <a:t>Cliquez sur l'icône pour ajouter une image</a:t>
            </a:r>
            <a:endParaRPr/>
          </a:p>
        </p:txBody>
      </p:sp>
      <p:sp>
        <p:nvSpPr>
          <p:cNvPr id="17" name="Rectangle 16"/>
          <p:cNvSpPr/>
          <p:nvPr/>
        </p:nvSpPr>
        <p:spPr>
          <a:xfrm rot="10800000" flipV="1">
            <a:off x="435429" y="6172200"/>
            <a:ext cx="7086600" cy="685800"/>
          </a:xfrm>
          <a:prstGeom prst="rect">
            <a:avLst/>
          </a:prstGeom>
          <a:solidFill>
            <a:schemeClr val="accent1">
              <a:lumMod val="75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fr-FR"/>
          </a:p>
        </p:txBody>
      </p:sp>
      <p:sp>
        <p:nvSpPr>
          <p:cNvPr id="22" name="Rectangle 21"/>
          <p:cNvSpPr/>
          <p:nvPr userDrawn="1"/>
        </p:nvSpPr>
        <p:spPr>
          <a:xfrm>
            <a:off x="435429" y="0"/>
            <a:ext cx="7086600" cy="1981200"/>
          </a:xfrm>
          <a:prstGeom prst="rect">
            <a:avLst/>
          </a:prstGeom>
          <a:solidFill>
            <a:schemeClr val="accent1">
              <a:lumMod val="75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fr-FR"/>
          </a:p>
        </p:txBody>
      </p:sp>
      <p:sp>
        <p:nvSpPr>
          <p:cNvPr id="6" name="Text Placeholder 5"/>
          <p:cNvSpPr>
            <a:spLocks noGrp="1"/>
          </p:cNvSpPr>
          <p:nvPr>
            <p:ph type="body" sz="quarter" idx="16" hasCustomPrompt="1"/>
          </p:nvPr>
        </p:nvSpPr>
        <p:spPr>
          <a:xfrm>
            <a:off x="435429" y="5791200"/>
            <a:ext cx="7086600" cy="381000"/>
          </a:xfrm>
          <a:solidFill>
            <a:schemeClr val="accent3"/>
          </a:solidFill>
        </p:spPr>
        <p:txBody>
          <a:bodyPr vert="horz" anchor="ctr"/>
          <a:lstStyle>
            <a:lvl1pPr marL="0" indent="0" algn="l" eaLnBrk="1" latinLnBrk="0" hangingPunct="1">
              <a:buFontTx/>
              <a:buNone/>
              <a:defRPr kumimoji="0" lang="fr-FR" sz="1200">
                <a:solidFill>
                  <a:srgbClr val="FFFFFF"/>
                </a:solidFill>
              </a:defRPr>
            </a:lvl1pPr>
            <a:extLst/>
          </a:lstStyle>
          <a:p>
            <a:pPr lvl="0"/>
            <a:r>
              <a:rPr kumimoji="0" lang="fr-FR"/>
              <a:t>Cliquez pour ajouter un sous-titre</a:t>
            </a:r>
          </a:p>
        </p:txBody>
      </p:sp>
      <p:sp>
        <p:nvSpPr>
          <p:cNvPr id="19" name="Text Placeholder 18"/>
          <p:cNvSpPr>
            <a:spLocks noGrp="1"/>
          </p:cNvSpPr>
          <p:nvPr>
            <p:ph type="body" sz="quarter" idx="17" hasCustomPrompt="1"/>
          </p:nvPr>
        </p:nvSpPr>
        <p:spPr>
          <a:xfrm>
            <a:off x="435429" y="4495800"/>
            <a:ext cx="7086600" cy="1295400"/>
          </a:xfrm>
          <a:solidFill>
            <a:schemeClr val="accent6"/>
          </a:solidFill>
        </p:spPr>
        <p:txBody>
          <a:bodyPr vert="horz" anchor="ctr"/>
          <a:lstStyle>
            <a:lvl1pPr marL="0" indent="0" algn="l" eaLnBrk="1" latinLnBrk="0" hangingPunct="1">
              <a:buFontTx/>
              <a:buNone/>
              <a:defRPr kumimoji="0" lang="fr-FR" sz="3200">
                <a:solidFill>
                  <a:srgbClr val="FFFFFF"/>
                </a:solidFill>
              </a:defRPr>
            </a:lvl1pPr>
            <a:extLst/>
          </a:lstStyle>
          <a:p>
            <a:pPr lvl="0"/>
            <a:r>
              <a:rPr kumimoji="0" lang="fr-FR"/>
              <a:t>Cliquez pour ajouter un titre de section</a:t>
            </a:r>
          </a:p>
        </p:txBody>
      </p:sp>
      <p:sp>
        <p:nvSpPr>
          <p:cNvPr id="29" name="Picture Placeholder 28"/>
          <p:cNvSpPr>
            <a:spLocks noGrp="1"/>
          </p:cNvSpPr>
          <p:nvPr>
            <p:ph type="pic" sz="quarter" idx="18"/>
          </p:nvPr>
        </p:nvSpPr>
        <p:spPr>
          <a:xfrm>
            <a:off x="29500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0" lang="fr-FR" sz="2000">
                <a:solidFill>
                  <a:schemeClr val="tx2"/>
                </a:solidFill>
                <a:latin typeface="+mn-lt"/>
                <a:ea typeface="+mn-ea"/>
                <a:cs typeface="+mn-cs"/>
              </a:defRPr>
            </a:lvl1pPr>
            <a:extLst/>
          </a:lstStyle>
          <a:p>
            <a:pPr marL="342900" indent="-342900" algn="ctr" eaLnBrk="1" latinLnBrk="0" hangingPunct="1"/>
            <a:r>
              <a:rPr lang="fr-FR"/>
              <a:t>Cliquez sur l'icône pour ajouter une image</a:t>
            </a:r>
            <a:endParaRPr/>
          </a:p>
        </p:txBody>
      </p:sp>
      <p:sp>
        <p:nvSpPr>
          <p:cNvPr id="12" name="Picture Placeholder 11"/>
          <p:cNvSpPr>
            <a:spLocks noGrp="1"/>
          </p:cNvSpPr>
          <p:nvPr>
            <p:ph type="pic" sz="quarter" idx="19"/>
          </p:nvPr>
        </p:nvSpPr>
        <p:spPr>
          <a:xfrm>
            <a:off x="53122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0" lang="fr-FR" sz="2000">
                <a:solidFill>
                  <a:schemeClr val="tx2"/>
                </a:solidFill>
                <a:latin typeface="+mn-lt"/>
                <a:ea typeface="+mn-ea"/>
                <a:cs typeface="+mn-cs"/>
              </a:defRPr>
            </a:lvl1pPr>
            <a:extLst/>
          </a:lstStyle>
          <a:p>
            <a:pPr marL="342900" indent="-342900" algn="ctr" eaLnBrk="1" latinLnBrk="0" hangingPunct="1"/>
            <a:r>
              <a:rPr lang="fr-FR"/>
              <a:t>Cliquez sur l'icône pour ajouter une image</a:t>
            </a:r>
            <a:endParaRPr/>
          </a:p>
        </p:txBody>
      </p:sp>
      <p:sp>
        <p:nvSpPr>
          <p:cNvPr id="18" name="Rectangle 17"/>
          <p:cNvSpPr>
            <a:spLocks noGrp="1"/>
          </p:cNvSpPr>
          <p:nvPr>
            <p:ph type="dt" sz="half" idx="20"/>
          </p:nvPr>
        </p:nvSpPr>
        <p:spPr/>
        <p:txBody>
          <a:bodyPr/>
          <a:lstStyle/>
          <a:p>
            <a:pPr algn="r"/>
            <a:r>
              <a:rPr kumimoji="0" lang="fr-FR">
                <a:solidFill>
                  <a:schemeClr val="bg1"/>
                </a:solidFill>
              </a:rPr>
              <a:t>06/09/2006</a:t>
            </a:r>
            <a:endParaRPr kumimoji="0" lang="fr-FR"/>
          </a:p>
        </p:txBody>
      </p:sp>
      <p:sp>
        <p:nvSpPr>
          <p:cNvPr id="20" name="Rectangle 19"/>
          <p:cNvSpPr>
            <a:spLocks noGrp="1"/>
          </p:cNvSpPr>
          <p:nvPr>
            <p:ph type="sldNum" sz="quarter" idx="21"/>
          </p:nvPr>
        </p:nvSpPr>
        <p:spPr/>
        <p:txBody>
          <a:bodyPr/>
          <a:lstStyle/>
          <a:p>
            <a:fld id="{8A4431D5-1B33-458B-8AFD-CECCB0FA18CB}" type="slidenum">
              <a:rPr kumimoji="0" lang="fr-FR">
                <a:solidFill>
                  <a:srgbClr val="FFFFFF"/>
                </a:solidFill>
              </a:rPr>
              <a:pPr/>
              <a:t>‹N°›</a:t>
            </a:fld>
            <a:endParaRPr kumimoji="0" lang="fr-FR"/>
          </a:p>
        </p:txBody>
      </p:sp>
      <p:sp>
        <p:nvSpPr>
          <p:cNvPr id="21" name="Rectangle 20"/>
          <p:cNvSpPr>
            <a:spLocks noGrp="1"/>
          </p:cNvSpPr>
          <p:nvPr>
            <p:ph type="ftr" sz="quarter" idx="22"/>
          </p:nvPr>
        </p:nvSpPr>
        <p:spPr/>
        <p:txBody>
          <a:bodyPr/>
          <a:lstStyle/>
          <a:p>
            <a:endParaRPr kumimoji="0"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fr-FR"/>
              <a:t>Cliquer ici pour modifier le style du titre du masque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fr-FR"/>
              <a:t>Cliquer ici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a:p>
            <a:pPr lvl="5"/>
            <a:r>
              <a:rPr lang="fr-FR"/>
              <a:t>Sixième niveau</a:t>
            </a:r>
          </a:p>
          <a:p>
            <a:pPr lvl="6"/>
            <a:r>
              <a:rPr lang="fr-FR"/>
              <a:t>Septième niveau</a:t>
            </a:r>
          </a:p>
          <a:p>
            <a:pPr lvl="7"/>
            <a:r>
              <a:rPr lang="fr-FR"/>
              <a:t>Huitième niveau</a:t>
            </a:r>
          </a:p>
          <a:p>
            <a:pPr lvl="8"/>
            <a:r>
              <a:rPr lang="fr-FR"/>
              <a:t>Neuvième niveau</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latinLnBrk="0">
              <a:defRPr lang="fr-FR" sz="1400">
                <a:solidFill>
                  <a:schemeClr val="tx2"/>
                </a:solidFill>
              </a:defRPr>
            </a:lvl1pPr>
          </a:lstStyle>
          <a:p>
            <a:r>
              <a:rPr lang="fr-FR"/>
              <a:t>06/09/2006</a:t>
            </a:r>
            <a:endParaRPr lang="fr-FR" sz="140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latinLnBrk="0">
              <a:defRPr lang="fr-FR" sz="1400">
                <a:solidFill>
                  <a:schemeClr val="tx2"/>
                </a:solidFill>
              </a:defRPr>
            </a:lvl1pPr>
          </a:lstStyle>
          <a:p>
            <a:pPr algn="r"/>
            <a:endParaRPr lang="fr-FR" sz="1400">
              <a:solidFill>
                <a:schemeClr val="tx2"/>
              </a:solidFill>
            </a:endParaRPr>
          </a:p>
        </p:txBody>
      </p:sp>
      <p:sp>
        <p:nvSpPr>
          <p:cNvPr id="7" name="Rectangle 6"/>
          <p:cNvSpPr/>
          <p:nvPr/>
        </p:nvSpPr>
        <p:spPr>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latinLnBrk="0">
              <a:defRPr lang="fr-FR" sz="1400" b="1">
                <a:solidFill>
                  <a:srgbClr val="FFFFFF"/>
                </a:solidFill>
              </a:defRPr>
            </a:lvl1pPr>
          </a:lstStyle>
          <a:p>
            <a:pPr algn="ctr"/>
            <a:fld id="{8F82E0A0-C266-4798-8C8F-B9F91E9DA37E}" type="slidenum">
              <a:rPr lang="fr-FR" sz="1400" b="1">
                <a:solidFill>
                  <a:srgbClr val="FFFFFF"/>
                </a:solidFill>
              </a:rPr>
              <a:pPr algn="ctr"/>
              <a:t>‹N°›</a:t>
            </a:fld>
            <a:endParaRPr lang="fr-FR" sz="1400" b="1">
              <a:solidFill>
                <a:srgbClr val="FFFFFF"/>
              </a:solidFill>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hdr="0" ftr="0" dt="0"/>
  <p:txStyles>
    <p:titleStyle>
      <a:lvl1pPr algn="l" rtl="0" eaLnBrk="1" latinLnBrk="0" hangingPunct="1">
        <a:spcBef>
          <a:spcPct val="0"/>
        </a:spcBef>
        <a:buNone/>
        <a:defRPr lang="fr-FR" sz="44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lang="fr-F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lang="fr-F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lang="fr-F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lang="fr-F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lang="fr-F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lang="fr-F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lang="fr-F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lang="fr-F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lang="fr-FR" sz="1800" kern="1200" baseline="0">
          <a:solidFill>
            <a:schemeClr val="tx1"/>
          </a:solidFill>
          <a:latin typeface="+mn-lt"/>
          <a:ea typeface="+mn-ea"/>
          <a:cs typeface="+mn-cs"/>
        </a:defRPr>
      </a:lvl9pPr>
    </p:bodyStyle>
    <p:otherStyle>
      <a:lvl1pPr marL="0" algn="l" rtl="0" eaLnBrk="1" latinLnBrk="0" hangingPunct="1">
        <a:defRPr lang="fr-FR" kern="1200">
          <a:solidFill>
            <a:schemeClr val="tx1"/>
          </a:solidFill>
          <a:latin typeface="+mn-lt"/>
          <a:ea typeface="+mn-ea"/>
          <a:cs typeface="+mn-cs"/>
        </a:defRPr>
      </a:lvl1pPr>
      <a:lvl2pPr marL="457200" algn="l" rtl="0" eaLnBrk="1" hangingPunct="1">
        <a:defRPr lang="fr-FR" kern="1200">
          <a:solidFill>
            <a:schemeClr val="tx1"/>
          </a:solidFill>
          <a:latin typeface="+mn-lt"/>
          <a:ea typeface="+mn-ea"/>
          <a:cs typeface="+mn-cs"/>
        </a:defRPr>
      </a:lvl2pPr>
      <a:lvl3pPr marL="914400" algn="l" rtl="0" eaLnBrk="1" hangingPunct="1">
        <a:defRPr lang="fr-FR" kern="1200">
          <a:solidFill>
            <a:schemeClr val="tx1"/>
          </a:solidFill>
          <a:latin typeface="+mn-lt"/>
          <a:ea typeface="+mn-ea"/>
          <a:cs typeface="+mn-cs"/>
        </a:defRPr>
      </a:lvl3pPr>
      <a:lvl4pPr marL="1371600" algn="l" rtl="0" eaLnBrk="1" hangingPunct="1">
        <a:defRPr lang="fr-FR" kern="1200">
          <a:solidFill>
            <a:schemeClr val="tx1"/>
          </a:solidFill>
          <a:latin typeface="+mn-lt"/>
          <a:ea typeface="+mn-ea"/>
          <a:cs typeface="+mn-cs"/>
        </a:defRPr>
      </a:lvl4pPr>
      <a:lvl5pPr marL="1828800" algn="l" rtl="0" eaLnBrk="1" hangingPunct="1">
        <a:defRPr lang="fr-FR" kern="1200">
          <a:solidFill>
            <a:schemeClr val="tx1"/>
          </a:solidFill>
          <a:latin typeface="+mn-lt"/>
          <a:ea typeface="+mn-ea"/>
          <a:cs typeface="+mn-cs"/>
        </a:defRPr>
      </a:lvl5pPr>
      <a:lvl6pPr marL="2286000" algn="l" rtl="0" eaLnBrk="1" hangingPunct="1">
        <a:defRPr lang="fr-FR" kern="1200">
          <a:solidFill>
            <a:schemeClr val="tx1"/>
          </a:solidFill>
          <a:latin typeface="+mn-lt"/>
          <a:ea typeface="+mn-ea"/>
          <a:cs typeface="+mn-cs"/>
        </a:defRPr>
      </a:lvl6pPr>
      <a:lvl7pPr marL="2743200" algn="l" rtl="0" eaLnBrk="1" hangingPunct="1">
        <a:defRPr lang="fr-FR" kern="1200">
          <a:solidFill>
            <a:schemeClr val="tx1"/>
          </a:solidFill>
          <a:latin typeface="+mn-lt"/>
          <a:ea typeface="+mn-ea"/>
          <a:cs typeface="+mn-cs"/>
        </a:defRPr>
      </a:lvl7pPr>
      <a:lvl8pPr marL="3200400" algn="l" rtl="0" eaLnBrk="1" hangingPunct="1">
        <a:defRPr lang="fr-FR" kern="1200">
          <a:solidFill>
            <a:schemeClr val="tx1"/>
          </a:solidFill>
          <a:latin typeface="+mn-lt"/>
          <a:ea typeface="+mn-ea"/>
          <a:cs typeface="+mn-cs"/>
        </a:defRPr>
      </a:lvl8pPr>
      <a:lvl9pPr marL="3657600" algn="l" rtl="0" eaLnBrk="1" hangingPunct="1">
        <a:defRPr lang="fr-F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5.jp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slideLayout" Target="../slideLayouts/slideLayout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44.xml"/><Relationship Id="rId7" Type="http://schemas.openxmlformats.org/officeDocument/2006/relationships/notesSlide" Target="../notesSlides/notesSlide13.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slideLayout" Target="../slideLayouts/slideLayout2.xml"/><Relationship Id="rId5" Type="http://schemas.openxmlformats.org/officeDocument/2006/relationships/tags" Target="../tags/tag46.xml"/><Relationship Id="rId4" Type="http://schemas.openxmlformats.org/officeDocument/2006/relationships/tags" Target="../tags/tag45.xml"/></Relationships>
</file>

<file path=ppt/slides/_rels/slide1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package" Target="../embeddings/Microsoft_Excel_Worksheet1.xlsx"/><Relationship Id="rId3" Type="http://schemas.openxmlformats.org/officeDocument/2006/relationships/tags" Target="../tags/tag54.xml"/><Relationship Id="rId7" Type="http://schemas.openxmlformats.org/officeDocument/2006/relationships/oleObject" Target="../embeddings/oleObject1.bin"/><Relationship Id="rId2" Type="http://schemas.openxmlformats.org/officeDocument/2006/relationships/tags" Target="../tags/tag53.xml"/><Relationship Id="rId1" Type="http://schemas.openxmlformats.org/officeDocument/2006/relationships/vmlDrawing" Target="../drawings/vmlDrawing1.vml"/><Relationship Id="rId6" Type="http://schemas.openxmlformats.org/officeDocument/2006/relationships/notesSlide" Target="../notesSlides/notesSlide16.xml"/><Relationship Id="rId5" Type="http://schemas.openxmlformats.org/officeDocument/2006/relationships/slideLayout" Target="../slideLayouts/slideLayout3.xml"/><Relationship Id="rId4" Type="http://schemas.openxmlformats.org/officeDocument/2006/relationships/tags" Target="../tags/tag55.xml"/><Relationship Id="rId9" Type="http://schemas.openxmlformats.org/officeDocument/2006/relationships/image" Target="../media/image7.emf"/></Relationships>
</file>

<file path=ppt/slides/_rels/slide19.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hyperlink" Target="mailto:communication@recyclemedias.com" TargetMode="Externa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18.xml"/><Relationship Id="rId3" Type="http://schemas.openxmlformats.org/officeDocument/2006/relationships/tags" Target="../tags/tag61.xml"/><Relationship Id="rId7" Type="http://schemas.openxmlformats.org/officeDocument/2006/relationships/slideLayout" Target="../slideLayouts/slideLayout2.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6.jp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tags" Target="../tags/tag22.xml"/><Relationship Id="rId7" Type="http://schemas.openxmlformats.org/officeDocument/2006/relationships/diagramData" Target="../diagrams/data1.xml"/><Relationship Id="rId12" Type="http://schemas.openxmlformats.org/officeDocument/2006/relationships/hyperlink" Target="mailto:communication@recyclemedias.com" TargetMode="Externa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notesSlide" Target="../notesSlides/notesSlide6.xml"/><Relationship Id="rId11" Type="http://schemas.microsoft.com/office/2007/relationships/diagramDrawing" Target="../diagrams/drawing1.xml"/><Relationship Id="rId5" Type="http://schemas.openxmlformats.org/officeDocument/2006/relationships/slideLayout" Target="../slideLayouts/slideLayout2.xml"/><Relationship Id="rId10" Type="http://schemas.openxmlformats.org/officeDocument/2006/relationships/diagramColors" Target="../diagrams/colors1.xml"/><Relationship Id="rId4" Type="http://schemas.openxmlformats.org/officeDocument/2006/relationships/tags" Target="../tags/tag23.xml"/><Relationship Id="rId9"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26.xml"/><Relationship Id="rId7" Type="http://schemas.openxmlformats.org/officeDocument/2006/relationships/diagramLayout" Target="../diagrams/layout2.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diagramData" Target="../diagrams/data2.xml"/><Relationship Id="rId5" Type="http://schemas.openxmlformats.org/officeDocument/2006/relationships/notesSlide" Target="../notesSlides/notesSlide7.xml"/><Relationship Id="rId10" Type="http://schemas.microsoft.com/office/2007/relationships/diagramDrawing" Target="../diagrams/drawing2.xml"/><Relationship Id="rId4" Type="http://schemas.openxmlformats.org/officeDocument/2006/relationships/slideLayout" Target="../slideLayouts/slideLayout2.xml"/><Relationship Id="rId9" Type="http://schemas.openxmlformats.org/officeDocument/2006/relationships/diagramColors" Target="../diagrams/colors2.xml"/></Relationships>
</file>

<file path=ppt/slides/_rels/slide9.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custDataLst>
              <p:tags r:id="rId1"/>
            </p:custDataLst>
          </p:nvPr>
        </p:nvSpPr>
        <p:spPr/>
        <p:txBody>
          <a:bodyPr>
            <a:normAutofit/>
          </a:bodyPr>
          <a:lstStyle/>
          <a:p>
            <a:fld id="{8A4431D5-1B33-458B-8AFD-CECCB0FA18CB}" type="slidenum">
              <a:rPr kumimoji="0" lang="fr-FR" smtClean="0">
                <a:solidFill>
                  <a:srgbClr val="FFFFFF"/>
                </a:solidFill>
              </a:rPr>
              <a:pPr/>
              <a:t>1</a:t>
            </a:fld>
            <a:endParaRPr kumimoji="0" lang="fr-FR"/>
          </a:p>
        </p:txBody>
      </p:sp>
      <p:sp>
        <p:nvSpPr>
          <p:cNvPr id="3" name="Espace réservé du texte 2"/>
          <p:cNvSpPr>
            <a:spLocks noGrp="1"/>
          </p:cNvSpPr>
          <p:nvPr>
            <p:ph type="body" sz="quarter" idx="4294967295"/>
            <p:custDataLst>
              <p:tags r:id="rId2"/>
            </p:custDataLst>
          </p:nvPr>
        </p:nvSpPr>
        <p:spPr>
          <a:xfrm>
            <a:off x="6660232" y="908720"/>
            <a:ext cx="2304256" cy="504056"/>
          </a:xfrm>
          <a:solidFill>
            <a:srgbClr val="99CC00"/>
          </a:solidFill>
        </p:spPr>
        <p:txBody>
          <a:bodyPr>
            <a:normAutofit fontScale="25000" lnSpcReduction="20000"/>
          </a:bodyPr>
          <a:lstStyle/>
          <a:p>
            <a:r>
              <a:rPr lang="fr-FR" sz="4400" cap="small" dirty="0"/>
              <a:t>Assemblée générale et consultation  annuelle </a:t>
            </a:r>
            <a:r>
              <a:rPr lang="fr-FR" sz="4400" cap="small" dirty="0" smtClean="0"/>
              <a:t>du 25 novembre 2019</a:t>
            </a:r>
            <a:endParaRPr lang="fr-FR" sz="4400" cap="small" dirty="0"/>
          </a:p>
          <a:p>
            <a:pPr marL="0" indent="0">
              <a:buNone/>
            </a:pPr>
            <a:endParaRPr lang="fr-FR" dirty="0">
              <a:solidFill>
                <a:srgbClr val="FFFF00"/>
              </a:solidFill>
            </a:endParaRPr>
          </a:p>
        </p:txBody>
      </p:sp>
      <p:sp>
        <p:nvSpPr>
          <p:cNvPr id="4" name="Espace réservé du texte 3"/>
          <p:cNvSpPr>
            <a:spLocks noGrp="1"/>
          </p:cNvSpPr>
          <p:nvPr>
            <p:ph type="body" sz="quarter" idx="4294967295"/>
            <p:custDataLst>
              <p:tags r:id="rId3"/>
            </p:custDataLst>
          </p:nvPr>
        </p:nvSpPr>
        <p:spPr>
          <a:xfrm>
            <a:off x="6660232" y="332657"/>
            <a:ext cx="2304256" cy="576064"/>
          </a:xfrm>
          <a:solidFill>
            <a:srgbClr val="FF9900"/>
          </a:solidFill>
        </p:spPr>
        <p:txBody>
          <a:bodyPr>
            <a:normAutofit fontScale="55000" lnSpcReduction="20000"/>
          </a:bodyPr>
          <a:lstStyle/>
          <a:p>
            <a:r>
              <a:rPr lang="fr-FR" dirty="0"/>
              <a:t>Consultation </a:t>
            </a:r>
            <a:r>
              <a:rPr lang="fr-FR" dirty="0" smtClean="0"/>
              <a:t>2019</a:t>
            </a:r>
          </a:p>
          <a:p>
            <a:r>
              <a:rPr lang="fr-FR" sz="2200" dirty="0" smtClean="0"/>
              <a:t>Pour </a:t>
            </a:r>
            <a:r>
              <a:rPr lang="fr-FR" sz="2200" dirty="0"/>
              <a:t>le tarif </a:t>
            </a:r>
            <a:r>
              <a:rPr lang="fr-FR" sz="2200" dirty="0" smtClean="0"/>
              <a:t>2020</a:t>
            </a:r>
            <a:endParaRPr lang="fr-FR" sz="2200" dirty="0"/>
          </a:p>
          <a:p>
            <a:endParaRPr lang="fr-CA" dirty="0"/>
          </a:p>
        </p:txBody>
      </p:sp>
      <p:pic>
        <p:nvPicPr>
          <p:cNvPr id="9" name="Espace réservé pour une image  8"/>
          <p:cNvPicPr>
            <a:picLocks noGrp="1" noChangeAspect="1"/>
          </p:cNvPicPr>
          <p:nvPr>
            <p:ph type="pic" sz="quarter" idx="4294967295"/>
            <p:custDataLst>
              <p:tags r:id="rId4"/>
            </p:custDataLst>
          </p:nvPr>
        </p:nvPicPr>
        <p:blipFill>
          <a:blip r:embed="rId6" cstate="print">
            <a:extLst>
              <a:ext uri="{28A0092B-C50C-407E-A947-70E740481C1C}">
                <a14:useLocalDpi xmlns:a14="http://schemas.microsoft.com/office/drawing/2010/main" val="0"/>
              </a:ext>
            </a:extLst>
          </a:blip>
          <a:srcRect l="6974" r="6974"/>
          <a:stretch>
            <a:fillRect/>
          </a:stretch>
        </p:blipFill>
        <p:spPr>
          <a:xfrm>
            <a:off x="7380312" y="5085184"/>
            <a:ext cx="1656184" cy="1552525"/>
          </a:xfrm>
          <a:prstGeom prst="rect">
            <a:avLst/>
          </a:prstGeom>
        </p:spPr>
      </p:pic>
      <p:pic>
        <p:nvPicPr>
          <p:cNvPr id="2" name="Imag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928" y="458900"/>
            <a:ext cx="6363952" cy="5949280"/>
          </a:xfrm>
          <a:prstGeom prst="rect">
            <a:avLst/>
          </a:prstGeom>
        </p:spPr>
      </p:pic>
    </p:spTree>
    <p:extLst>
      <p:ext uri="{BB962C8B-B14F-4D97-AF65-F5344CB8AC3E}">
        <p14:creationId xmlns:p14="http://schemas.microsoft.com/office/powerpoint/2010/main" val="13953825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Activités </a:t>
            </a:r>
            <a:r>
              <a:rPr lang="fr-CA" dirty="0" err="1"/>
              <a:t>RecycleMédias</a:t>
            </a:r>
            <a:r>
              <a:rPr lang="fr-CA" dirty="0"/>
              <a:t> </a:t>
            </a:r>
            <a:r>
              <a:rPr lang="fr-CA" dirty="0" smtClean="0"/>
              <a:t>2019</a:t>
            </a:r>
            <a:endParaRPr lang="fr-CA" dirty="0"/>
          </a:p>
        </p:txBody>
      </p:sp>
      <p:sp>
        <p:nvSpPr>
          <p:cNvPr id="3" name="Espace réservé du texte 2"/>
          <p:cNvSpPr>
            <a:spLocks noGrp="1"/>
          </p:cNvSpPr>
          <p:nvPr>
            <p:ph type="body" idx="1"/>
            <p:custDataLst>
              <p:tags r:id="rId2"/>
            </p:custDataLst>
          </p:nvPr>
        </p:nvSpPr>
        <p:spPr>
          <a:xfrm>
            <a:off x="323528" y="1556792"/>
            <a:ext cx="8496944" cy="4824536"/>
          </a:xfrm>
        </p:spPr>
        <p:txBody>
          <a:bodyPr>
            <a:noAutofit/>
          </a:bodyPr>
          <a:lstStyle/>
          <a:p>
            <a:r>
              <a:rPr lang="fr-FR" sz="1800" dirty="0" smtClean="0"/>
              <a:t>Facturations du tarif 2019</a:t>
            </a:r>
          </a:p>
          <a:p>
            <a:r>
              <a:rPr lang="fr-FR" sz="1800" dirty="0" smtClean="0"/>
              <a:t>Poursuite du Lobbying avec la firme National auprès des différents ministères</a:t>
            </a:r>
          </a:p>
          <a:p>
            <a:r>
              <a:rPr lang="fr-FR" sz="1800" dirty="0" smtClean="0"/>
              <a:t>Lettre au ministre Benoit Charette (janvier et août)</a:t>
            </a:r>
          </a:p>
          <a:p>
            <a:r>
              <a:rPr lang="fr-FR" sz="1800" dirty="0" smtClean="0"/>
              <a:t>Rencontre avec le cabinet du ministère de l’Environnement</a:t>
            </a:r>
          </a:p>
          <a:p>
            <a:r>
              <a:rPr lang="fr-FR" sz="1800" dirty="0" smtClean="0"/>
              <a:t>Rencontre multipartite avec </a:t>
            </a:r>
            <a:r>
              <a:rPr lang="fr-FR" sz="1800" dirty="0" err="1" smtClean="0"/>
              <a:t>Recyc</a:t>
            </a:r>
            <a:r>
              <a:rPr lang="fr-FR" sz="1800" dirty="0" smtClean="0"/>
              <a:t>-Québec</a:t>
            </a:r>
          </a:p>
          <a:p>
            <a:r>
              <a:rPr lang="fr-FR" sz="1800" dirty="0" smtClean="0"/>
              <a:t>Réunion </a:t>
            </a:r>
            <a:r>
              <a:rPr lang="fr-FR" sz="1800" dirty="0" err="1" smtClean="0"/>
              <a:t>Recyc</a:t>
            </a:r>
            <a:r>
              <a:rPr lang="fr-FR" sz="1800" dirty="0" smtClean="0"/>
              <a:t>-Québec : Mise en œuvre de la stratégie de valorisation de la matière organique (2 réunions)</a:t>
            </a:r>
          </a:p>
          <a:p>
            <a:r>
              <a:rPr lang="fr-FR" sz="1800" dirty="0" smtClean="0"/>
              <a:t>Lettre au comité interministériel : aide aux médias</a:t>
            </a:r>
            <a:endParaRPr lang="fr-FR" sz="1800" dirty="0"/>
          </a:p>
          <a:p>
            <a:pPr marL="0" indent="0">
              <a:buNone/>
            </a:pPr>
            <a:r>
              <a:rPr lang="fr-FR" sz="1800" u="sng" dirty="0" smtClean="0"/>
              <a:t>À venir</a:t>
            </a:r>
          </a:p>
          <a:p>
            <a:r>
              <a:rPr lang="fr-FR" sz="1800" dirty="0" smtClean="0"/>
              <a:t>Répondre aux exigences de </a:t>
            </a:r>
            <a:r>
              <a:rPr lang="fr-FR" sz="1800" dirty="0" err="1" smtClean="0"/>
              <a:t>Recyc</a:t>
            </a:r>
            <a:r>
              <a:rPr lang="fr-FR" sz="1800" dirty="0" smtClean="0"/>
              <a:t>-Québec : articles 5.6 et 7.3 de l’entente d’agrément</a:t>
            </a:r>
          </a:p>
          <a:p>
            <a:r>
              <a:rPr lang="fr-FR" sz="1800" dirty="0" smtClean="0"/>
              <a:t>Demande du MELCC : préciser la mécanique de gestion des contributions en placements publicitaires</a:t>
            </a:r>
          </a:p>
          <a:p>
            <a:r>
              <a:rPr lang="fr-FR" sz="1800" dirty="0" smtClean="0"/>
              <a:t>Voir à régler les mauvaises créances majeures en contribution publicitaire et monétaire</a:t>
            </a:r>
            <a:endParaRPr lang="fr-FR" sz="1800" dirty="0"/>
          </a:p>
          <a:p>
            <a:pPr marL="0" indent="0">
              <a:buNone/>
            </a:pPr>
            <a:endParaRPr lang="fr-CA" sz="1800" dirty="0" smtClean="0"/>
          </a:p>
          <a:p>
            <a:endParaRPr lang="fr-CA" dirty="0"/>
          </a:p>
        </p:txBody>
      </p:sp>
      <p:sp>
        <p:nvSpPr>
          <p:cNvPr id="4" name="Espace réservé du numéro de diapositive 3"/>
          <p:cNvSpPr>
            <a:spLocks noGrp="1"/>
          </p:cNvSpPr>
          <p:nvPr>
            <p:ph type="sldNum" sz="quarter" idx="12"/>
            <p:custDataLst>
              <p:tags r:id="rId3"/>
            </p:custDataLst>
          </p:nvPr>
        </p:nvSpPr>
        <p:spPr>
          <a:xfrm>
            <a:off x="-18217" y="1219200"/>
            <a:ext cx="533400" cy="168796"/>
          </a:xfrm>
        </p:spPr>
        <p:txBody>
          <a:bodyPr>
            <a:noAutofit/>
          </a:bodyPr>
          <a:lstStyle/>
          <a:p>
            <a:endParaRPr lang="fr-CA" sz="1200" dirty="0"/>
          </a:p>
          <a:p>
            <a:r>
              <a:rPr lang="en-CA" sz="1200" dirty="0"/>
              <a:t>10</a:t>
            </a:r>
            <a:endParaRPr lang="fr-CA" sz="1200" dirty="0"/>
          </a:p>
        </p:txBody>
      </p:sp>
    </p:spTree>
    <p:extLst>
      <p:ext uri="{BB962C8B-B14F-4D97-AF65-F5344CB8AC3E}">
        <p14:creationId xmlns:p14="http://schemas.microsoft.com/office/powerpoint/2010/main" val="140810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Rappel de vos obligations</a:t>
            </a:r>
          </a:p>
        </p:txBody>
      </p:sp>
      <p:sp>
        <p:nvSpPr>
          <p:cNvPr id="3" name="Espace réservé du texte 2"/>
          <p:cNvSpPr>
            <a:spLocks noGrp="1"/>
          </p:cNvSpPr>
          <p:nvPr>
            <p:ph type="body" idx="1"/>
            <p:custDataLst>
              <p:tags r:id="rId2"/>
            </p:custDataLst>
          </p:nvPr>
        </p:nvSpPr>
        <p:spPr>
          <a:xfrm>
            <a:off x="179512" y="1700808"/>
            <a:ext cx="8640960" cy="3888432"/>
          </a:xfrm>
        </p:spPr>
        <p:txBody>
          <a:bodyPr>
            <a:normAutofit/>
          </a:bodyPr>
          <a:lstStyle/>
          <a:p>
            <a:r>
              <a:rPr lang="en-GB" dirty="0"/>
              <a:t>La </a:t>
            </a:r>
            <a:r>
              <a:rPr lang="en-GB" dirty="0" err="1"/>
              <a:t>déclaration</a:t>
            </a:r>
            <a:r>
              <a:rPr lang="en-GB" dirty="0"/>
              <a:t> des </a:t>
            </a:r>
            <a:r>
              <a:rPr lang="en-GB" dirty="0" err="1"/>
              <a:t>Matières</a:t>
            </a:r>
            <a:r>
              <a:rPr lang="en-GB" dirty="0"/>
              <a:t> relative à </a:t>
            </a:r>
            <a:r>
              <a:rPr lang="en-GB" dirty="0" err="1"/>
              <a:t>l’année</a:t>
            </a:r>
            <a:r>
              <a:rPr lang="en-GB" dirty="0"/>
              <a:t> </a:t>
            </a:r>
            <a:r>
              <a:rPr lang="en-GB" dirty="0" smtClean="0"/>
              <a:t>2019 </a:t>
            </a:r>
            <a:r>
              <a:rPr lang="en-GB" dirty="0" err="1"/>
              <a:t>doit</a:t>
            </a:r>
            <a:r>
              <a:rPr lang="en-GB" dirty="0"/>
              <a:t> </a:t>
            </a:r>
            <a:r>
              <a:rPr lang="en-GB" dirty="0" err="1"/>
              <a:t>être</a:t>
            </a:r>
            <a:r>
              <a:rPr lang="en-GB" dirty="0"/>
              <a:t> </a:t>
            </a:r>
            <a:r>
              <a:rPr lang="en-GB" dirty="0" err="1"/>
              <a:t>faite</a:t>
            </a:r>
            <a:r>
              <a:rPr lang="en-GB" dirty="0"/>
              <a:t> par la </a:t>
            </a:r>
            <a:r>
              <a:rPr lang="en-GB" dirty="0" err="1"/>
              <a:t>Personne</a:t>
            </a:r>
            <a:r>
              <a:rPr lang="en-GB" dirty="0"/>
              <a:t> </a:t>
            </a:r>
            <a:r>
              <a:rPr lang="en-GB" dirty="0" err="1"/>
              <a:t>assujettie</a:t>
            </a:r>
            <a:r>
              <a:rPr lang="en-GB" dirty="0"/>
              <a:t> à la plus tardive des dates </a:t>
            </a:r>
            <a:r>
              <a:rPr lang="en-GB" dirty="0" err="1"/>
              <a:t>suivantes</a:t>
            </a:r>
            <a:r>
              <a:rPr lang="en-GB" dirty="0"/>
              <a:t>, </a:t>
            </a:r>
            <a:r>
              <a:rPr lang="en-GB" dirty="0" err="1"/>
              <a:t>soit</a:t>
            </a:r>
            <a:r>
              <a:rPr lang="en-GB" dirty="0"/>
              <a:t> le 31 mars </a:t>
            </a:r>
            <a:r>
              <a:rPr lang="en-GB" dirty="0" smtClean="0"/>
              <a:t>2020 </a:t>
            </a:r>
            <a:r>
              <a:rPr lang="en-GB" dirty="0" err="1"/>
              <a:t>ou</a:t>
            </a:r>
            <a:r>
              <a:rPr lang="en-GB" dirty="0"/>
              <a:t> le </a:t>
            </a:r>
            <a:r>
              <a:rPr lang="en-GB" dirty="0" err="1"/>
              <a:t>quinzième</a:t>
            </a:r>
            <a:r>
              <a:rPr lang="en-GB" dirty="0"/>
              <a:t> (</a:t>
            </a:r>
            <a:r>
              <a:rPr lang="en-GB" dirty="0" smtClean="0"/>
              <a:t>15</a:t>
            </a:r>
            <a:r>
              <a:rPr lang="en-GB" baseline="30000" dirty="0" smtClean="0"/>
              <a:t>e</a:t>
            </a:r>
            <a:r>
              <a:rPr lang="en-GB" dirty="0" smtClean="0"/>
              <a:t>) </a:t>
            </a:r>
            <a:r>
              <a:rPr lang="en-GB" dirty="0"/>
              <a:t>jour </a:t>
            </a:r>
            <a:r>
              <a:rPr lang="en-GB" dirty="0" err="1"/>
              <a:t>suivant</a:t>
            </a:r>
            <a:r>
              <a:rPr lang="en-GB" dirty="0"/>
              <a:t> </a:t>
            </a:r>
            <a:r>
              <a:rPr lang="en-GB" dirty="0" err="1"/>
              <a:t>l’entrée</a:t>
            </a:r>
            <a:r>
              <a:rPr lang="en-GB" dirty="0"/>
              <a:t> </a:t>
            </a:r>
            <a:r>
              <a:rPr lang="en-GB" dirty="0" err="1"/>
              <a:t>en</a:t>
            </a:r>
            <a:r>
              <a:rPr lang="en-GB" dirty="0"/>
              <a:t> </a:t>
            </a:r>
            <a:r>
              <a:rPr lang="en-GB" dirty="0" err="1"/>
              <a:t>vigueur</a:t>
            </a:r>
            <a:r>
              <a:rPr lang="en-GB" dirty="0"/>
              <a:t> du Tarif. (7.2.2 Tarif </a:t>
            </a:r>
            <a:r>
              <a:rPr lang="en-GB" dirty="0" smtClean="0"/>
              <a:t>2019)</a:t>
            </a:r>
            <a:endParaRPr lang="fr-CA" dirty="0"/>
          </a:p>
          <a:p>
            <a:r>
              <a:rPr lang="fr-CA" dirty="0" err="1"/>
              <a:t>RecycleMédias</a:t>
            </a:r>
            <a:r>
              <a:rPr lang="fr-CA" dirty="0"/>
              <a:t> procédera à une évaluation du tonnage des entreprises assujetties qui n’ont pas effectué leur déclaration afin de pouvoir les facturer.</a:t>
            </a:r>
          </a:p>
          <a:p>
            <a:pPr marL="0" indent="0">
              <a:buNone/>
            </a:pPr>
            <a:endParaRPr lang="fr-CA" dirty="0"/>
          </a:p>
          <a:p>
            <a:pPr marL="0" indent="0">
              <a:buNone/>
            </a:pPr>
            <a:r>
              <a:rPr lang="fr-CA" dirty="0"/>
              <a:t>Note : La coordonnatrice de </a:t>
            </a:r>
            <a:r>
              <a:rPr lang="fr-CA" dirty="0" err="1"/>
              <a:t>RecycleMédias</a:t>
            </a:r>
            <a:r>
              <a:rPr lang="fr-CA" dirty="0"/>
              <a:t> commencera à la fin janvier à faire le suivi pour valider les informations à remplir sur le site Web de </a:t>
            </a:r>
            <a:r>
              <a:rPr lang="fr-CA" dirty="0" err="1"/>
              <a:t>RecycleMédias</a:t>
            </a:r>
            <a:r>
              <a:rPr lang="fr-CA" dirty="0" smtClean="0"/>
              <a:t>.</a:t>
            </a:r>
            <a:endParaRPr lang="fr-CA" dirty="0"/>
          </a:p>
          <a:p>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11</a:t>
            </a:fld>
            <a:endParaRPr lang="fr-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Vérification des déclarations</a:t>
            </a:r>
          </a:p>
        </p:txBody>
      </p:sp>
      <p:sp>
        <p:nvSpPr>
          <p:cNvPr id="3" name="Espace réservé du texte 2"/>
          <p:cNvSpPr>
            <a:spLocks noGrp="1"/>
          </p:cNvSpPr>
          <p:nvPr>
            <p:ph type="body" idx="1"/>
            <p:custDataLst>
              <p:tags r:id="rId2"/>
            </p:custDataLst>
          </p:nvPr>
        </p:nvSpPr>
        <p:spPr>
          <a:xfrm>
            <a:off x="251520" y="1988840"/>
            <a:ext cx="8640960" cy="3816424"/>
          </a:xfrm>
        </p:spPr>
        <p:txBody>
          <a:bodyPr>
            <a:normAutofit lnSpcReduction="10000"/>
          </a:bodyPr>
          <a:lstStyle/>
          <a:p>
            <a:r>
              <a:rPr lang="fr-CA" dirty="0"/>
              <a:t>Par souci d’équité pour l’ensemble des entreprises assujetties, quelques vérifications aléatoires des déclarations de tonnage peuvent être effectuées. Ce mandat est confié à une firme comptable déterminée par le conseil d’administration.</a:t>
            </a:r>
          </a:p>
          <a:p>
            <a:r>
              <a:rPr lang="fr-CA" dirty="0" smtClean="0"/>
              <a:t>Les journaux qui mettent en marché moins de 15 tonnes de papier journaux sont exemptés des paiements en argent et en publicité, mais ils doivent déposer leur déclaration une fois par année.</a:t>
            </a:r>
          </a:p>
          <a:p>
            <a:pPr marL="320040" lvl="1" indent="0">
              <a:buNone/>
            </a:pPr>
            <a:r>
              <a:rPr lang="fr-CA" b="1" u="sng" dirty="0" smtClean="0"/>
              <a:t>Pour le tarif 2019 :</a:t>
            </a:r>
          </a:p>
          <a:p>
            <a:pPr lvl="1"/>
            <a:r>
              <a:rPr lang="fr-CA" dirty="0" smtClean="0"/>
              <a:t>Nous avons 76 journaux qui mettent en marché moins de 15 tonnes, dont 76</a:t>
            </a:r>
            <a:r>
              <a:rPr lang="fr-CA" dirty="0"/>
              <a:t> %</a:t>
            </a:r>
            <a:r>
              <a:rPr lang="fr-CA" dirty="0" smtClean="0"/>
              <a:t> sont déclarés.</a:t>
            </a:r>
          </a:p>
          <a:p>
            <a:pPr lvl="1"/>
            <a:r>
              <a:rPr lang="fr-CA" dirty="0" smtClean="0"/>
              <a:t>Ces journaux représentent </a:t>
            </a:r>
            <a:r>
              <a:rPr lang="fr-CA" dirty="0"/>
              <a:t>0,01 </a:t>
            </a:r>
            <a:r>
              <a:rPr lang="fr-CA" dirty="0" smtClean="0"/>
              <a:t>% du tonnage, soit au niveau monétaire un montant de 5 802$, qui est compensé par le reste du groupe (tenant compte des subventions). Au niveau publicitaire, un montant de 34 127$ est compensé par le reste du groupe.</a:t>
            </a:r>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12</a:t>
            </a:fld>
            <a:endParaRPr lang="fr-CA"/>
          </a:p>
        </p:txBody>
      </p:sp>
    </p:spTree>
    <p:extLst>
      <p:ext uri="{BB962C8B-B14F-4D97-AF65-F5344CB8AC3E}">
        <p14:creationId xmlns:p14="http://schemas.microsoft.com/office/powerpoint/2010/main" val="1859383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custDataLst>
              <p:tags r:id="rId1"/>
            </p:custDataLst>
          </p:nvPr>
        </p:nvSpPr>
        <p:spPr/>
        <p:txBody>
          <a:bodyPr/>
          <a:lstStyle/>
          <a:p>
            <a:r>
              <a:rPr lang="fr-FR" dirty="0"/>
              <a:t>Le tarif</a:t>
            </a:r>
          </a:p>
        </p:txBody>
      </p:sp>
      <p:sp>
        <p:nvSpPr>
          <p:cNvPr id="3" name="Rectangle 3"/>
          <p:cNvSpPr>
            <a:spLocks noGrp="1"/>
          </p:cNvSpPr>
          <p:nvPr>
            <p:ph type="body" idx="1"/>
            <p:custDataLst>
              <p:tags r:id="rId2"/>
            </p:custDataLst>
          </p:nvPr>
        </p:nvSpPr>
        <p:spPr>
          <a:xfrm>
            <a:off x="251520" y="1988840"/>
            <a:ext cx="8640960" cy="4320480"/>
          </a:xfrm>
        </p:spPr>
        <p:txBody>
          <a:bodyPr>
            <a:normAutofit/>
          </a:bodyPr>
          <a:lstStyle/>
          <a:p>
            <a:r>
              <a:rPr lang="fr-CA" dirty="0"/>
              <a:t>Le Tarif se définit comme les montants à verser au gouvernement:</a:t>
            </a:r>
          </a:p>
          <a:p>
            <a:pPr lvl="1"/>
            <a:r>
              <a:rPr lang="fr-CA" dirty="0"/>
              <a:t>En biens et en services, nommé « </a:t>
            </a:r>
            <a:r>
              <a:rPr lang="fr-CA" b="1" i="1" dirty="0"/>
              <a:t>La compensation publicitaire</a:t>
            </a:r>
            <a:r>
              <a:rPr lang="fr-CA" i="1" dirty="0"/>
              <a:t> »</a:t>
            </a:r>
            <a:r>
              <a:rPr lang="fr-CA" dirty="0"/>
              <a:t>.</a:t>
            </a:r>
          </a:p>
          <a:p>
            <a:pPr lvl="1"/>
            <a:r>
              <a:rPr lang="fr-CA" dirty="0"/>
              <a:t>En argent, nommé « </a:t>
            </a:r>
            <a:r>
              <a:rPr lang="fr-CA" b="1" i="1" dirty="0"/>
              <a:t>La compensation monétaire</a:t>
            </a:r>
            <a:r>
              <a:rPr lang="fr-CA" i="1" dirty="0"/>
              <a:t> »</a:t>
            </a:r>
            <a:r>
              <a:rPr lang="fr-CA" dirty="0"/>
              <a:t>.</a:t>
            </a:r>
          </a:p>
          <a:p>
            <a:pPr marL="685800" lvl="2" indent="0">
              <a:buNone/>
            </a:pPr>
            <a:endParaRPr lang="fr-CA" dirty="0"/>
          </a:p>
          <a:p>
            <a:r>
              <a:rPr lang="fr-CA" dirty="0"/>
              <a:t>Le tarif est établi selon la quantité de tonnes métriques de papier journal mis en marché au cours d’une année donnée ($ / tonne).</a:t>
            </a:r>
          </a:p>
          <a:p>
            <a:endParaRPr lang="fr-CA" dirty="0"/>
          </a:p>
          <a:p>
            <a:r>
              <a:rPr lang="fr-CA" dirty="0"/>
              <a:t>Le tarif global comporte trois sous éléments:</a:t>
            </a:r>
          </a:p>
          <a:p>
            <a:pPr lvl="1"/>
            <a:r>
              <a:rPr lang="fr-CA" dirty="0"/>
              <a:t>La compensation aux municipalités (monétaire et publicitaire).</a:t>
            </a:r>
          </a:p>
          <a:p>
            <a:pPr lvl="1"/>
            <a:r>
              <a:rPr lang="fr-CA" dirty="0"/>
              <a:t>L’indemnité versée à </a:t>
            </a:r>
            <a:r>
              <a:rPr lang="fr-CA" dirty="0" err="1"/>
              <a:t>Recyc</a:t>
            </a:r>
            <a:r>
              <a:rPr lang="fr-CA" dirty="0"/>
              <a:t>-Québec.</a:t>
            </a:r>
          </a:p>
          <a:p>
            <a:pPr lvl="1"/>
            <a:r>
              <a:rPr lang="fr-CA" dirty="0"/>
              <a:t>Les frais de RecycleMédias pour ses charges de fonctionnement.</a:t>
            </a:r>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13</a:t>
            </a:fld>
            <a:endParaRPr lang="fr-C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custDataLst>
              <p:tags r:id="rId1"/>
            </p:custDataLst>
          </p:nvPr>
        </p:nvSpPr>
        <p:spPr>
          <a:xfrm>
            <a:off x="323528" y="228600"/>
            <a:ext cx="8496944" cy="990600"/>
          </a:xfrm>
        </p:spPr>
        <p:txBody>
          <a:bodyPr/>
          <a:lstStyle/>
          <a:p>
            <a:r>
              <a:rPr lang="fr-FR" dirty="0"/>
              <a:t>La compensation due aux municipalités</a:t>
            </a:r>
          </a:p>
        </p:txBody>
      </p:sp>
      <p:sp>
        <p:nvSpPr>
          <p:cNvPr id="3" name="Rectangle 3"/>
          <p:cNvSpPr>
            <a:spLocks noGrp="1"/>
          </p:cNvSpPr>
          <p:nvPr>
            <p:ph type="body" idx="1"/>
            <p:custDataLst>
              <p:tags r:id="rId2"/>
            </p:custDataLst>
          </p:nvPr>
        </p:nvSpPr>
        <p:spPr>
          <a:xfrm>
            <a:off x="251520" y="1700808"/>
            <a:ext cx="8640960" cy="2232248"/>
          </a:xfrm>
        </p:spPr>
        <p:txBody>
          <a:bodyPr>
            <a:normAutofit/>
          </a:bodyPr>
          <a:lstStyle/>
          <a:p>
            <a:pPr marL="0" indent="0">
              <a:buNone/>
            </a:pPr>
            <a:r>
              <a:rPr lang="fr-CA" dirty="0"/>
              <a:t>Le montant de la compensation annuelle due aux municipalités s’élève pour </a:t>
            </a:r>
            <a:r>
              <a:rPr lang="fr-CA" dirty="0" smtClean="0"/>
              <a:t>2020 </a:t>
            </a:r>
            <a:r>
              <a:rPr lang="fr-CA" dirty="0"/>
              <a:t>à </a:t>
            </a:r>
            <a:r>
              <a:rPr lang="fr-CA" dirty="0" smtClean="0"/>
              <a:t>12 239 876$ </a:t>
            </a:r>
            <a:r>
              <a:rPr lang="fr-CA" dirty="0"/>
              <a:t>dont: </a:t>
            </a:r>
          </a:p>
          <a:p>
            <a:r>
              <a:rPr lang="fr-CA" dirty="0" smtClean="0"/>
              <a:t>8 439 876$ </a:t>
            </a:r>
            <a:r>
              <a:rPr lang="fr-CA" dirty="0"/>
              <a:t>en compensation monétaire.</a:t>
            </a:r>
          </a:p>
          <a:p>
            <a:r>
              <a:rPr lang="fr-CA" dirty="0"/>
              <a:t>3 800 000$ en compensation publicitaire.</a:t>
            </a:r>
          </a:p>
          <a:p>
            <a:r>
              <a:rPr lang="fr-CA" dirty="0" smtClean="0"/>
              <a:t>Par la suite la compensation totale augmentera </a:t>
            </a:r>
            <a:r>
              <a:rPr lang="fr-CA" dirty="0"/>
              <a:t>de 10 % </a:t>
            </a:r>
            <a:r>
              <a:rPr lang="fr-CA" dirty="0" smtClean="0"/>
              <a:t>par année ou sera égale à </a:t>
            </a:r>
            <a:r>
              <a:rPr lang="fr-CA" dirty="0"/>
              <a:t>6.5 % </a:t>
            </a:r>
            <a:r>
              <a:rPr lang="fr-CA" dirty="0" smtClean="0"/>
              <a:t>des coûts nets des municipalités.</a:t>
            </a:r>
          </a:p>
          <a:p>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14</a:t>
            </a:fld>
            <a:endParaRPr lang="fr-CA"/>
          </a:p>
        </p:txBody>
      </p:sp>
      <p:graphicFrame>
        <p:nvGraphicFramePr>
          <p:cNvPr id="5" name="Tableau 4"/>
          <p:cNvGraphicFramePr>
            <a:graphicFrameLocks noGrp="1"/>
          </p:cNvGraphicFramePr>
          <p:nvPr>
            <p:custDataLst>
              <p:tags r:id="rId4"/>
            </p:custDataLst>
            <p:extLst>
              <p:ext uri="{D42A27DB-BD31-4B8C-83A1-F6EECF244321}">
                <p14:modId xmlns:p14="http://schemas.microsoft.com/office/powerpoint/2010/main" val="2149603931"/>
              </p:ext>
            </p:extLst>
          </p:nvPr>
        </p:nvGraphicFramePr>
        <p:xfrm>
          <a:off x="1187624" y="3933056"/>
          <a:ext cx="6588352" cy="1844367"/>
        </p:xfrm>
        <a:graphic>
          <a:graphicData uri="http://schemas.openxmlformats.org/drawingml/2006/table">
            <a:tbl>
              <a:tblPr firstRow="1" lastRow="1" lastCol="1" bandCol="1">
                <a:tableStyleId>{B301B821-A1FF-4177-AEE7-76D212191A09}</a:tableStyleId>
              </a:tblPr>
              <a:tblGrid>
                <a:gridCol w="945958">
                  <a:extLst>
                    <a:ext uri="{9D8B030D-6E8A-4147-A177-3AD203B41FA5}">
                      <a16:colId xmlns:a16="http://schemas.microsoft.com/office/drawing/2014/main" xmlns="" val="20000"/>
                    </a:ext>
                  </a:extLst>
                </a:gridCol>
                <a:gridCol w="1897978">
                  <a:extLst>
                    <a:ext uri="{9D8B030D-6E8A-4147-A177-3AD203B41FA5}">
                      <a16:colId xmlns:a16="http://schemas.microsoft.com/office/drawing/2014/main" xmlns="" val="20001"/>
                    </a:ext>
                  </a:extLst>
                </a:gridCol>
                <a:gridCol w="1944216">
                  <a:extLst>
                    <a:ext uri="{9D8B030D-6E8A-4147-A177-3AD203B41FA5}">
                      <a16:colId xmlns:a16="http://schemas.microsoft.com/office/drawing/2014/main" xmlns="" val="20002"/>
                    </a:ext>
                  </a:extLst>
                </a:gridCol>
                <a:gridCol w="1800200">
                  <a:extLst>
                    <a:ext uri="{9D8B030D-6E8A-4147-A177-3AD203B41FA5}">
                      <a16:colId xmlns:a16="http://schemas.microsoft.com/office/drawing/2014/main" xmlns="" val="20003"/>
                    </a:ext>
                  </a:extLst>
                </a:gridCol>
              </a:tblGrid>
              <a:tr h="622676">
                <a:tc>
                  <a:txBody>
                    <a:bodyPr/>
                    <a:lstStyle/>
                    <a:p>
                      <a:pPr algn="ctr"/>
                      <a:r>
                        <a:rPr lang="fr-CA" sz="1600" dirty="0">
                          <a:solidFill>
                            <a:schemeClr val="bg1"/>
                          </a:solidFill>
                        </a:rPr>
                        <a:t>Année</a:t>
                      </a:r>
                    </a:p>
                  </a:txBody>
                  <a:tcPr anchor="ctr"/>
                </a:tc>
                <a:tc>
                  <a:txBody>
                    <a:bodyPr/>
                    <a:lstStyle/>
                    <a:p>
                      <a:pPr algn="ctr"/>
                      <a:r>
                        <a:rPr lang="fr-CA" sz="1600" dirty="0">
                          <a:solidFill>
                            <a:schemeClr val="bg1"/>
                          </a:solidFill>
                        </a:rPr>
                        <a:t>Compensation monétaire </a:t>
                      </a:r>
                    </a:p>
                  </a:txBody>
                  <a:tcPr anchor="ctr"/>
                </a:tc>
                <a:tc>
                  <a:txBody>
                    <a:bodyPr/>
                    <a:lstStyle/>
                    <a:p>
                      <a:pPr algn="ctr"/>
                      <a:r>
                        <a:rPr lang="fr-CA" sz="1600" dirty="0">
                          <a:solidFill>
                            <a:schemeClr val="bg1"/>
                          </a:solidFill>
                        </a:rPr>
                        <a:t>Compensation publicitaire</a:t>
                      </a:r>
                    </a:p>
                  </a:txBody>
                  <a:tcPr anchor="ctr"/>
                </a:tc>
                <a:tc>
                  <a:txBody>
                    <a:bodyPr/>
                    <a:lstStyle/>
                    <a:p>
                      <a:pPr algn="ctr"/>
                      <a:r>
                        <a:rPr lang="fr-CA" sz="1600" dirty="0">
                          <a:solidFill>
                            <a:schemeClr val="bg1"/>
                          </a:solidFill>
                        </a:rPr>
                        <a:t>Total</a:t>
                      </a:r>
                    </a:p>
                  </a:txBody>
                  <a:tcPr anchor="ctr"/>
                </a:tc>
                <a:extLst>
                  <a:ext uri="{0D108BD9-81ED-4DB2-BD59-A6C34878D82A}">
                    <a16:rowId xmlns:a16="http://schemas.microsoft.com/office/drawing/2014/main" xmlns="" val="10000"/>
                  </a:ext>
                </a:extLst>
              </a:tr>
              <a:tr h="398731">
                <a:tc>
                  <a:txBody>
                    <a:bodyPr/>
                    <a:lstStyle/>
                    <a:p>
                      <a:pPr algn="ctr"/>
                      <a:r>
                        <a:rPr lang="fr-CA" sz="1600" dirty="0" smtClean="0"/>
                        <a:t>2021</a:t>
                      </a:r>
                      <a:endParaRPr lang="fr-CA" sz="1600" dirty="0"/>
                    </a:p>
                  </a:txBody>
                  <a:tcPr anchor="ctr"/>
                </a:tc>
                <a:tc>
                  <a:txBody>
                    <a:bodyPr/>
                    <a:lstStyle/>
                    <a:p>
                      <a:pPr algn="ctr"/>
                      <a:r>
                        <a:rPr lang="fr-CA" sz="1600" dirty="0" smtClean="0"/>
                        <a:t>9 663 863$</a:t>
                      </a:r>
                      <a:endParaRPr lang="fr-CA" sz="1600" dirty="0"/>
                    </a:p>
                  </a:txBody>
                  <a:tcPr anchor="ctr"/>
                </a:tc>
                <a:tc>
                  <a:txBody>
                    <a:bodyPr/>
                    <a:lstStyle/>
                    <a:p>
                      <a:pPr algn="ctr"/>
                      <a:r>
                        <a:rPr lang="fr-CA" sz="1600" dirty="0"/>
                        <a:t>3</a:t>
                      </a:r>
                      <a:r>
                        <a:rPr lang="fr-CA" sz="1600" baseline="0" dirty="0"/>
                        <a:t> 800 000 $</a:t>
                      </a:r>
                      <a:endParaRPr lang="fr-CA" sz="1600" i="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1600" dirty="0" smtClean="0"/>
                        <a:t>13 463 863$</a:t>
                      </a:r>
                    </a:p>
                  </a:txBody>
                  <a:tcPr anchor="ctr"/>
                </a:tc>
                <a:extLst>
                  <a:ext uri="{0D108BD9-81ED-4DB2-BD59-A6C34878D82A}">
                    <a16:rowId xmlns:a16="http://schemas.microsoft.com/office/drawing/2014/main" xmlns="" val="10001"/>
                  </a:ext>
                </a:extLst>
              </a:tr>
              <a:tr h="557131">
                <a:tc gridSpan="4">
                  <a:txBody>
                    <a:bodyPr/>
                    <a:lstStyle/>
                    <a:p>
                      <a:pPr algn="ctr"/>
                      <a:r>
                        <a:rPr lang="fr-CA" sz="1200" b="0" dirty="0">
                          <a:solidFill>
                            <a:srgbClr val="FFC000"/>
                          </a:solidFill>
                        </a:rPr>
                        <a:t>Jusqu’à ce que le total</a:t>
                      </a:r>
                      <a:r>
                        <a:rPr lang="fr-CA" sz="1200" b="0" baseline="0" dirty="0">
                          <a:solidFill>
                            <a:srgbClr val="FFC000"/>
                          </a:solidFill>
                        </a:rPr>
                        <a:t> soit égal ou supérieur à celui correspondant à la part de la compensation municipale attribuée à la catégorie journaux (± 2021) </a:t>
                      </a:r>
                      <a:r>
                        <a:rPr lang="fr-CA" sz="1200" b="0" baseline="0" dirty="0" smtClean="0">
                          <a:solidFill>
                            <a:srgbClr val="FFC000"/>
                          </a:solidFill>
                        </a:rPr>
                        <a:t>(6,5% </a:t>
                      </a:r>
                      <a:r>
                        <a:rPr lang="fr-CA" sz="1200" b="0" baseline="0" dirty="0">
                          <a:solidFill>
                            <a:srgbClr val="FFC000"/>
                          </a:solidFill>
                        </a:rPr>
                        <a:t>des coûts nets).</a:t>
                      </a:r>
                    </a:p>
                    <a:p>
                      <a:pPr algn="ctr"/>
                      <a:r>
                        <a:rPr lang="fr-CA" sz="1200" b="0" baseline="0" dirty="0">
                          <a:solidFill>
                            <a:srgbClr val="FFC000"/>
                          </a:solidFill>
                        </a:rPr>
                        <a:t>Les coûts nets pour les municipalités en </a:t>
                      </a:r>
                      <a:r>
                        <a:rPr lang="fr-CA" sz="1200" b="0" baseline="0" dirty="0" smtClean="0">
                          <a:solidFill>
                            <a:srgbClr val="FFC000"/>
                          </a:solidFill>
                        </a:rPr>
                        <a:t>2019 </a:t>
                      </a:r>
                      <a:r>
                        <a:rPr lang="fr-CA" sz="1200" b="0" baseline="0" smtClean="0">
                          <a:solidFill>
                            <a:srgbClr val="FFC000"/>
                          </a:solidFill>
                        </a:rPr>
                        <a:t>sont </a:t>
                      </a:r>
                      <a:r>
                        <a:rPr lang="fr-CA" sz="1200" b="0" baseline="0" smtClean="0">
                          <a:solidFill>
                            <a:srgbClr val="FFC000"/>
                          </a:solidFill>
                        </a:rPr>
                        <a:t>estimés </a:t>
                      </a:r>
                      <a:r>
                        <a:rPr lang="fr-CA" sz="1200" b="0" baseline="0" dirty="0" smtClean="0">
                          <a:solidFill>
                            <a:srgbClr val="FFC000"/>
                          </a:solidFill>
                        </a:rPr>
                        <a:t>à </a:t>
                      </a:r>
                      <a:r>
                        <a:rPr lang="fr-CA" sz="1200" b="0" baseline="0" dirty="0">
                          <a:solidFill>
                            <a:srgbClr val="FFC000"/>
                          </a:solidFill>
                        </a:rPr>
                        <a:t>de </a:t>
                      </a:r>
                      <a:r>
                        <a:rPr lang="fr-CA" sz="1200" b="0" baseline="0" dirty="0" smtClean="0">
                          <a:solidFill>
                            <a:srgbClr val="FFC000"/>
                          </a:solidFill>
                        </a:rPr>
                        <a:t>173,2 </a:t>
                      </a:r>
                      <a:r>
                        <a:rPr lang="fr-CA" sz="1200" b="0" baseline="0" dirty="0">
                          <a:solidFill>
                            <a:srgbClr val="FFC000"/>
                          </a:solidFill>
                        </a:rPr>
                        <a:t>M$, </a:t>
                      </a:r>
                      <a:r>
                        <a:rPr lang="fr-CA" sz="1200" b="0" baseline="0" dirty="0" smtClean="0">
                          <a:solidFill>
                            <a:srgbClr val="FFC000"/>
                          </a:solidFill>
                        </a:rPr>
                        <a:t>et en 2020 à 198,1M$.(selon Éco Entreprises Québec)</a:t>
                      </a:r>
                      <a:endParaRPr lang="fr-CA" sz="1200" b="0" dirty="0">
                        <a:solidFill>
                          <a:srgbClr val="FFC000"/>
                        </a:solidFill>
                      </a:endParaRPr>
                    </a:p>
                  </a:txBody>
                  <a:tcPr anchor="ctr"/>
                </a:tc>
                <a:tc hMerge="1">
                  <a:txBody>
                    <a:bodyPr/>
                    <a:lstStyle/>
                    <a:p>
                      <a:pPr algn="ctr"/>
                      <a:endParaRPr lang="fr-CA" sz="1600" dirty="0"/>
                    </a:p>
                  </a:txBody>
                  <a:tcPr anchor="ctr"/>
                </a:tc>
                <a:tc hMerge="1">
                  <a:txBody>
                    <a:bodyPr/>
                    <a:lstStyle/>
                    <a:p>
                      <a:pPr algn="ctr"/>
                      <a:endParaRPr lang="fr-CA" sz="1600" i="1" dirty="0"/>
                    </a:p>
                  </a:txBody>
                  <a:tcPr anchor="ctr"/>
                </a:tc>
                <a:tc hMerge="1">
                  <a:txBody>
                    <a:bodyPr/>
                    <a:lstStyle/>
                    <a:p>
                      <a:pPr algn="ctr"/>
                      <a:endParaRPr lang="fr-CA" sz="1600" dirty="0"/>
                    </a:p>
                  </a:txBody>
                  <a:tcPr anchor="ctr"/>
                </a:tc>
                <a:extLst>
                  <a:ext uri="{0D108BD9-81ED-4DB2-BD59-A6C34878D82A}">
                    <a16:rowId xmlns:a16="http://schemas.microsoft.com/office/drawing/2014/main" xmlns="" val="10003"/>
                  </a:ext>
                </a:extLst>
              </a:tr>
            </a:tbl>
          </a:graphicData>
        </a:graphic>
      </p:graphicFrame>
      <p:sp>
        <p:nvSpPr>
          <p:cNvPr id="6" name="ZoneTexte 5"/>
          <p:cNvSpPr txBox="1"/>
          <p:nvPr>
            <p:custDataLst>
              <p:tags r:id="rId5"/>
            </p:custDataLst>
          </p:nvPr>
        </p:nvSpPr>
        <p:spPr>
          <a:xfrm>
            <a:off x="0" y="0"/>
            <a:ext cx="3810000" cy="1270000"/>
          </a:xfrm>
          <a:prstGeom prst="rect">
            <a:avLst/>
          </a:prstGeom>
          <a:noFill/>
        </p:spPr>
        <p:txBody>
          <a:bodyPr vert="horz" rtlCol="0">
            <a:spAutoFit/>
          </a:bodyPr>
          <a:lstStyle/>
          <a:p>
            <a:endParaRPr lang="fr-CA"/>
          </a:p>
        </p:txBody>
      </p:sp>
    </p:spTree>
    <p:extLst>
      <p:ext uri="{BB962C8B-B14F-4D97-AF65-F5344CB8AC3E}">
        <p14:creationId xmlns:p14="http://schemas.microsoft.com/office/powerpoint/2010/main" val="32741304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custDataLst>
              <p:tags r:id="rId1"/>
            </p:custDataLst>
          </p:nvPr>
        </p:nvSpPr>
        <p:spPr/>
        <p:txBody>
          <a:bodyPr/>
          <a:lstStyle/>
          <a:p>
            <a:r>
              <a:rPr lang="fr-FR" dirty="0"/>
              <a:t>En résumé</a:t>
            </a:r>
            <a:endParaRPr lang="fr-FR" b="1" dirty="0"/>
          </a:p>
        </p:txBody>
      </p:sp>
      <p:sp>
        <p:nvSpPr>
          <p:cNvPr id="3" name="Rectangle 3"/>
          <p:cNvSpPr>
            <a:spLocks noGrp="1"/>
          </p:cNvSpPr>
          <p:nvPr>
            <p:ph type="body" idx="1"/>
            <p:custDataLst>
              <p:tags r:id="rId2"/>
            </p:custDataLst>
          </p:nvPr>
        </p:nvSpPr>
        <p:spPr>
          <a:xfrm>
            <a:off x="251520" y="1988840"/>
            <a:ext cx="8640960" cy="4392488"/>
          </a:xfrm>
        </p:spPr>
        <p:txBody>
          <a:bodyPr>
            <a:normAutofit/>
          </a:bodyPr>
          <a:lstStyle/>
          <a:p>
            <a:r>
              <a:rPr lang="fr-CA" dirty="0"/>
              <a:t>Le Tarif </a:t>
            </a:r>
            <a:r>
              <a:rPr lang="fr-CA" dirty="0" smtClean="0"/>
              <a:t>2020 </a:t>
            </a:r>
            <a:r>
              <a:rPr lang="fr-CA" dirty="0"/>
              <a:t>lié à la compensation publicitaire est fixé à </a:t>
            </a:r>
            <a:r>
              <a:rPr lang="fr-CA" dirty="0" smtClean="0"/>
              <a:t>116,84$ </a:t>
            </a:r>
            <a:r>
              <a:rPr lang="fr-CA" dirty="0"/>
              <a:t>par tonne métrique (3 800 000$ en publicité</a:t>
            </a:r>
            <a:r>
              <a:rPr lang="fr-CA" dirty="0" smtClean="0"/>
              <a:t>).</a:t>
            </a:r>
          </a:p>
          <a:p>
            <a:r>
              <a:rPr lang="fr-CA" dirty="0" smtClean="0"/>
              <a:t>Le Tarif 2020 lié à l’indemnité de </a:t>
            </a:r>
            <a:r>
              <a:rPr lang="fr-CA" dirty="0" err="1" smtClean="0"/>
              <a:t>Recyc</a:t>
            </a:r>
            <a:r>
              <a:rPr lang="fr-CA" dirty="0" smtClean="0"/>
              <a:t>-Québec, à la compensation des municipalités et aux frais de </a:t>
            </a:r>
            <a:r>
              <a:rPr lang="fr-CA" dirty="0" err="1" smtClean="0"/>
              <a:t>RecycleMédias</a:t>
            </a:r>
            <a:r>
              <a:rPr lang="fr-CA" dirty="0" smtClean="0"/>
              <a:t> équivaut à un total de 274,58$ par tonne métrique, pour un total de 8 930 081$.</a:t>
            </a:r>
            <a:endParaRPr lang="fr-CA" dirty="0"/>
          </a:p>
          <a:p>
            <a:r>
              <a:rPr lang="fr-CA" dirty="0"/>
              <a:t>Pour une compensation totale de </a:t>
            </a:r>
            <a:r>
              <a:rPr lang="fr-CA" dirty="0" smtClean="0"/>
              <a:t>12 730 081$, soit 391,43$ </a:t>
            </a:r>
            <a:r>
              <a:rPr lang="fr-CA" dirty="0"/>
              <a:t>la tonne</a:t>
            </a:r>
            <a:r>
              <a:rPr lang="fr-CA" dirty="0" smtClean="0"/>
              <a:t>.</a:t>
            </a:r>
          </a:p>
          <a:p>
            <a:r>
              <a:rPr lang="fr-CA" b="1" dirty="0" smtClean="0"/>
              <a:t>Note : ce tarif ne tient pas compte de subvention possible en 2020</a:t>
            </a:r>
            <a:r>
              <a:rPr lang="fr-CA" b="1" dirty="0"/>
              <a:t>.</a:t>
            </a:r>
          </a:p>
          <a:p>
            <a:pPr lvl="1" algn="ctr">
              <a:buNone/>
            </a:pPr>
            <a:endParaRPr lang="fr-CA" dirty="0">
              <a:solidFill>
                <a:srgbClr val="FF0000"/>
              </a:solidFill>
            </a:endParaRPr>
          </a:p>
          <a:p>
            <a:pPr lvl="1"/>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15</a:t>
            </a:fld>
            <a:endParaRPr lang="fr-C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custDataLst>
              <p:tags r:id="rId1"/>
            </p:custDataLst>
          </p:nvPr>
        </p:nvSpPr>
        <p:spPr>
          <a:xfrm>
            <a:off x="323528" y="228600"/>
            <a:ext cx="8496944" cy="990600"/>
          </a:xfrm>
        </p:spPr>
        <p:txBody>
          <a:bodyPr/>
          <a:lstStyle/>
          <a:p>
            <a:r>
              <a:rPr lang="fr-FR" dirty="0" smtClean="0"/>
              <a:t>Évolution du coût par tonne</a:t>
            </a:r>
            <a:br>
              <a:rPr lang="fr-FR" dirty="0" smtClean="0"/>
            </a:br>
            <a:r>
              <a:rPr lang="fr-FR" dirty="0" smtClean="0"/>
              <a:t>2010 </a:t>
            </a:r>
            <a:r>
              <a:rPr lang="fr-FR" dirty="0"/>
              <a:t>à </a:t>
            </a:r>
            <a:r>
              <a:rPr lang="fr-FR" dirty="0" smtClean="0"/>
              <a:t>2020</a:t>
            </a:r>
            <a:endParaRPr lang="fr-FR" dirty="0"/>
          </a:p>
        </p:txBody>
      </p:sp>
      <p:sp>
        <p:nvSpPr>
          <p:cNvPr id="4" name="Espace réservé du numéro de diapositive 3"/>
          <p:cNvSpPr>
            <a:spLocks noGrp="1"/>
          </p:cNvSpPr>
          <p:nvPr>
            <p:ph type="sldNum" sz="quarter" idx="12"/>
            <p:custDataLst>
              <p:tags r:id="rId2"/>
            </p:custDataLst>
          </p:nvPr>
        </p:nvSpPr>
        <p:spPr/>
        <p:txBody>
          <a:bodyPr>
            <a:normAutofit fontScale="85000" lnSpcReduction="20000"/>
          </a:bodyPr>
          <a:lstStyle/>
          <a:p>
            <a:fld id="{50935222-B196-4F9B-9AEC-1292459A754A}" type="slidenum">
              <a:rPr lang="fr-CA" smtClean="0"/>
              <a:pPr/>
              <a:t>16</a:t>
            </a:fld>
            <a:endParaRPr lang="fr-CA"/>
          </a:p>
        </p:txBody>
      </p:sp>
      <p:sp>
        <p:nvSpPr>
          <p:cNvPr id="6" name="ZoneTexte 5"/>
          <p:cNvSpPr txBox="1"/>
          <p:nvPr>
            <p:custDataLst>
              <p:tags r:id="rId3"/>
            </p:custDataLst>
          </p:nvPr>
        </p:nvSpPr>
        <p:spPr>
          <a:xfrm>
            <a:off x="0" y="2222"/>
            <a:ext cx="3810000" cy="1270000"/>
          </a:xfrm>
          <a:prstGeom prst="rect">
            <a:avLst/>
          </a:prstGeom>
          <a:noFill/>
        </p:spPr>
        <p:txBody>
          <a:bodyPr vert="horz" rtlCol="0">
            <a:spAutoFit/>
          </a:bodyPr>
          <a:lstStyle/>
          <a:p>
            <a:endParaRPr lang="fr-CA"/>
          </a:p>
        </p:txBody>
      </p:sp>
      <p:graphicFrame>
        <p:nvGraphicFramePr>
          <p:cNvPr id="9" name="Tableau 8"/>
          <p:cNvGraphicFramePr>
            <a:graphicFrameLocks noGrp="1"/>
          </p:cNvGraphicFramePr>
          <p:nvPr>
            <p:extLst>
              <p:ext uri="{D42A27DB-BD31-4B8C-83A1-F6EECF244321}">
                <p14:modId xmlns:p14="http://schemas.microsoft.com/office/powerpoint/2010/main" val="3364341556"/>
              </p:ext>
            </p:extLst>
          </p:nvPr>
        </p:nvGraphicFramePr>
        <p:xfrm>
          <a:off x="1619672" y="2276872"/>
          <a:ext cx="5489972" cy="3888434"/>
        </p:xfrm>
        <a:graphic>
          <a:graphicData uri="http://schemas.openxmlformats.org/drawingml/2006/table">
            <a:tbl>
              <a:tblPr>
                <a:tableStyleId>{B301B821-A1FF-4177-AEE7-76D212191A09}</a:tableStyleId>
              </a:tblPr>
              <a:tblGrid>
                <a:gridCol w="748155">
                  <a:extLst>
                    <a:ext uri="{9D8B030D-6E8A-4147-A177-3AD203B41FA5}">
                      <a16:colId xmlns:a16="http://schemas.microsoft.com/office/drawing/2014/main" xmlns="" val="592508805"/>
                    </a:ext>
                  </a:extLst>
                </a:gridCol>
                <a:gridCol w="777347"/>
                <a:gridCol w="1010551"/>
                <a:gridCol w="1010551">
                  <a:extLst>
                    <a:ext uri="{9D8B030D-6E8A-4147-A177-3AD203B41FA5}">
                      <a16:colId xmlns:a16="http://schemas.microsoft.com/office/drawing/2014/main" xmlns="" val="1788356723"/>
                    </a:ext>
                  </a:extLst>
                </a:gridCol>
                <a:gridCol w="1088286"/>
                <a:gridCol w="855082">
                  <a:extLst>
                    <a:ext uri="{9D8B030D-6E8A-4147-A177-3AD203B41FA5}">
                      <a16:colId xmlns:a16="http://schemas.microsoft.com/office/drawing/2014/main" xmlns="" val="4086756130"/>
                    </a:ext>
                  </a:extLst>
                </a:gridCol>
              </a:tblGrid>
              <a:tr h="836242">
                <a:tc>
                  <a:txBody>
                    <a:bodyPr/>
                    <a:lstStyle/>
                    <a:p>
                      <a:pPr algn="ctr" rtl="0" fontAlgn="ctr"/>
                      <a:r>
                        <a:rPr lang="fr-CA" sz="1200" u="none" strike="noStrike" dirty="0">
                          <a:effectLst/>
                        </a:rPr>
                        <a:t>Année</a:t>
                      </a:r>
                      <a:endParaRPr lang="fr-CA" sz="12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rtl="0" fontAlgn="ctr"/>
                      <a:r>
                        <a:rPr lang="fr-CA" sz="1200" u="none" strike="noStrike" dirty="0">
                          <a:effectLst/>
                        </a:rPr>
                        <a:t>Total ($/tonne)</a:t>
                      </a:r>
                      <a:endParaRPr lang="fr-CA" sz="12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rtl="0" fontAlgn="ctr"/>
                      <a:r>
                        <a:rPr lang="fr-CA" sz="1200" u="none" strike="noStrike" kern="1200" dirty="0">
                          <a:solidFill>
                            <a:schemeClr val="dk1"/>
                          </a:solidFill>
                          <a:effectLst/>
                          <a:latin typeface="+mn-lt"/>
                          <a:ea typeface="+mn-ea"/>
                          <a:cs typeface="+mn-cs"/>
                        </a:rPr>
                        <a:t>Tarif - publicitaire ($/tonne)</a:t>
                      </a:r>
                    </a:p>
                  </a:txBody>
                  <a:tcPr marL="6350" marR="6350" marT="6350" marB="0" anchor="ctr"/>
                </a:tc>
                <a:tc>
                  <a:txBody>
                    <a:bodyPr/>
                    <a:lstStyle/>
                    <a:p>
                      <a:pPr algn="ctr" rtl="0" fontAlgn="ctr"/>
                      <a:r>
                        <a:rPr lang="fr-CA" sz="1200" u="none" strike="noStrike" kern="1200" dirty="0">
                          <a:solidFill>
                            <a:schemeClr val="dk1"/>
                          </a:solidFill>
                          <a:effectLst/>
                          <a:latin typeface="+mn-lt"/>
                          <a:ea typeface="+mn-ea"/>
                          <a:cs typeface="+mn-cs"/>
                        </a:rPr>
                        <a:t>Tarif - monétaire $/tonne)</a:t>
                      </a:r>
                    </a:p>
                  </a:txBody>
                  <a:tcPr marL="6350" marR="6350" marT="6350" marB="0" anchor="ctr"/>
                </a:tc>
                <a:tc>
                  <a:txBody>
                    <a:bodyPr/>
                    <a:lstStyle/>
                    <a:p>
                      <a:pPr marL="0" algn="ctr" rtl="0" eaLnBrk="1" fontAlgn="ctr" latinLnBrk="0" hangingPunct="1"/>
                      <a:r>
                        <a:rPr lang="fr-CA" sz="1200" u="none" strike="noStrike" kern="1200" dirty="0" smtClean="0">
                          <a:solidFill>
                            <a:schemeClr val="dk1"/>
                          </a:solidFill>
                          <a:effectLst/>
                          <a:latin typeface="+mn-lt"/>
                          <a:ea typeface="+mn-ea"/>
                          <a:cs typeface="+mn-cs"/>
                        </a:rPr>
                        <a:t>Total ($/tonne avec subvention)</a:t>
                      </a:r>
                      <a:endParaRPr lang="fr-CA" sz="1200" u="none" strike="noStrike" kern="1200" dirty="0">
                        <a:solidFill>
                          <a:schemeClr val="dk1"/>
                        </a:solidFill>
                        <a:effectLst/>
                        <a:latin typeface="+mn-lt"/>
                        <a:ea typeface="+mn-ea"/>
                        <a:cs typeface="+mn-cs"/>
                      </a:endParaRPr>
                    </a:p>
                  </a:txBody>
                  <a:tcPr marL="6350" marR="6350" marT="6350" marB="0" anchor="ctr"/>
                </a:tc>
                <a:tc>
                  <a:txBody>
                    <a:bodyPr/>
                    <a:lstStyle/>
                    <a:p>
                      <a:pPr algn="ctr" rtl="0" fontAlgn="ctr"/>
                      <a:r>
                        <a:rPr lang="fr-CA" sz="1200" u="none" strike="noStrike" dirty="0">
                          <a:effectLst/>
                        </a:rPr>
                        <a:t>Tonnage</a:t>
                      </a:r>
                      <a:endParaRPr lang="fr-CA" sz="1200" b="1"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xmlns="" val="1744161652"/>
                  </a:ext>
                </a:extLst>
              </a:tr>
              <a:tr h="277472">
                <a:tc>
                  <a:txBody>
                    <a:bodyPr/>
                    <a:lstStyle/>
                    <a:p>
                      <a:pPr algn="ctr" rtl="0" fontAlgn="b"/>
                      <a:r>
                        <a:rPr lang="fr-CA" sz="1100" u="none" strike="noStrike">
                          <a:effectLst/>
                        </a:rPr>
                        <a:t>2010</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23,03</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19,58</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3,45</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3,45</a:t>
                      </a:r>
                    </a:p>
                  </a:txBody>
                  <a:tcPr marL="6350" marR="6350" marT="6350" marB="0" anchor="b"/>
                </a:tc>
                <a:tc>
                  <a:txBody>
                    <a:bodyPr/>
                    <a:lstStyle/>
                    <a:p>
                      <a:pPr algn="ctr" rtl="0" fontAlgn="b"/>
                      <a:r>
                        <a:rPr lang="fr-CA" sz="1100" u="none" strike="noStrike">
                          <a:effectLst/>
                        </a:rPr>
                        <a:t>135 852,91</a:t>
                      </a:r>
                      <a:endParaRPr lang="fr-CA"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898050832"/>
                  </a:ext>
                </a:extLst>
              </a:tr>
              <a:tr h="277472">
                <a:tc>
                  <a:txBody>
                    <a:bodyPr/>
                    <a:lstStyle/>
                    <a:p>
                      <a:pPr algn="ctr" rtl="0" fontAlgn="b"/>
                      <a:r>
                        <a:rPr lang="fr-CA" sz="1100" u="none" strike="noStrike">
                          <a:effectLst/>
                        </a:rPr>
                        <a:t>2011</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26,45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22,38</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4,07</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4,07</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135 835,57</a:t>
                      </a:r>
                      <a:endParaRPr lang="fr-CA"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1155984562"/>
                  </a:ext>
                </a:extLst>
              </a:tr>
              <a:tr h="277472">
                <a:tc>
                  <a:txBody>
                    <a:bodyPr/>
                    <a:lstStyle/>
                    <a:p>
                      <a:pPr algn="ctr" rtl="0" fontAlgn="b"/>
                      <a:r>
                        <a:rPr lang="fr-CA" sz="1100" u="none" strike="noStrike">
                          <a:effectLst/>
                        </a:rPr>
                        <a:t>2012</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26,53</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22,38</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4,15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4,15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135 835,57</a:t>
                      </a:r>
                      <a:endParaRPr lang="fr-CA"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2315301691"/>
                  </a:ext>
                </a:extLst>
              </a:tr>
              <a:tr h="277472">
                <a:tc>
                  <a:txBody>
                    <a:bodyPr/>
                    <a:lstStyle/>
                    <a:p>
                      <a:pPr algn="ctr" rtl="0" fontAlgn="b"/>
                      <a:r>
                        <a:rPr lang="fr-CA" sz="1100" u="none" strike="noStrike">
                          <a:effectLst/>
                        </a:rPr>
                        <a:t>2013</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54,33</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26,42</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27,91</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27,91</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108 549,00</a:t>
                      </a:r>
                      <a:endParaRPr lang="fr-CA"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2297861188"/>
                  </a:ext>
                </a:extLst>
              </a:tr>
              <a:tr h="277472">
                <a:tc>
                  <a:txBody>
                    <a:bodyPr/>
                    <a:lstStyle/>
                    <a:p>
                      <a:pPr algn="ctr" rtl="0" fontAlgn="b"/>
                      <a:r>
                        <a:rPr lang="fr-CA" sz="1100" u="none" strike="noStrike">
                          <a:effectLst/>
                        </a:rPr>
                        <a:t>2014</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66,95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31,51</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35,44</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35,44</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87 069,48</a:t>
                      </a:r>
                      <a:endParaRPr lang="fr-CA"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1609751406"/>
                  </a:ext>
                </a:extLst>
              </a:tr>
              <a:tr h="277472">
                <a:tc>
                  <a:txBody>
                    <a:bodyPr/>
                    <a:lstStyle/>
                    <a:p>
                      <a:pPr algn="ctr" rtl="0" fontAlgn="b"/>
                      <a:r>
                        <a:rPr lang="fr-CA" sz="1100" u="none" strike="noStrike">
                          <a:effectLst/>
                        </a:rPr>
                        <a:t>2015</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97,51</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43,64</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53,87</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53,87</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71 374,65</a:t>
                      </a:r>
                      <a:endParaRPr lang="fr-CA"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2680491260"/>
                  </a:ext>
                </a:extLst>
              </a:tr>
              <a:tr h="277472">
                <a:tc>
                  <a:txBody>
                    <a:bodyPr/>
                    <a:lstStyle/>
                    <a:p>
                      <a:pPr algn="ctr" rtl="0" fontAlgn="b"/>
                      <a:r>
                        <a:rPr lang="fr-CA" sz="1100" u="none" strike="noStrike">
                          <a:effectLst/>
                        </a:rPr>
                        <a:t>2016</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125,99</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53,24</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72,75</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72,75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60 848,92</a:t>
                      </a:r>
                      <a:endParaRPr lang="fr-CA"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4292106283"/>
                  </a:ext>
                </a:extLst>
              </a:tr>
              <a:tr h="277472">
                <a:tc>
                  <a:txBody>
                    <a:bodyPr/>
                    <a:lstStyle/>
                    <a:p>
                      <a:pPr algn="ctr" rtl="0" fontAlgn="b"/>
                      <a:r>
                        <a:rPr lang="fr-CA" sz="1100" u="none" strike="noStrike">
                          <a:effectLst/>
                        </a:rPr>
                        <a:t>2017</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smtClean="0">
                          <a:effectLst/>
                        </a:rPr>
                        <a:t>160,33</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smtClean="0">
                          <a:effectLst/>
                        </a:rPr>
                        <a:t>62,44</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a:effectLst/>
                        </a:rPr>
                        <a:t>97,89</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73,86</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52 469,15</a:t>
                      </a:r>
                      <a:endParaRPr lang="fr-CA"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3742424745"/>
                  </a:ext>
                </a:extLst>
              </a:tr>
              <a:tr h="277472">
                <a:tc>
                  <a:txBody>
                    <a:bodyPr/>
                    <a:lstStyle/>
                    <a:p>
                      <a:pPr algn="ctr" rtl="0" fontAlgn="b"/>
                      <a:r>
                        <a:rPr lang="fr-CA" sz="1100" u="none" strike="noStrike">
                          <a:effectLst/>
                        </a:rPr>
                        <a:t>2018</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smtClean="0">
                          <a:effectLst/>
                        </a:rPr>
                        <a:t>203,79</a:t>
                      </a:r>
                    </a:p>
                  </a:txBody>
                  <a:tcPr marL="6350" marR="6350" marT="6350" marB="0" anchor="b"/>
                </a:tc>
                <a:tc>
                  <a:txBody>
                    <a:bodyPr/>
                    <a:lstStyle/>
                    <a:p>
                      <a:pPr algn="ctr" rtl="0" fontAlgn="b"/>
                      <a:r>
                        <a:rPr lang="fr-CA" sz="1100" u="none" strike="noStrike" dirty="0" smtClean="0">
                          <a:effectLst/>
                        </a:rPr>
                        <a:t>72,43</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a:effectLst/>
                        </a:rPr>
                        <a:t>131,36</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80,20</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smtClean="0">
                          <a:effectLst/>
                        </a:rPr>
                        <a:t>44 837,52</a:t>
                      </a:r>
                      <a:endParaRPr lang="fr-CA"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49715212"/>
                  </a:ext>
                </a:extLst>
              </a:tr>
              <a:tr h="277472">
                <a:tc>
                  <a:txBody>
                    <a:bodyPr/>
                    <a:lstStyle/>
                    <a:p>
                      <a:pPr algn="ctr" rtl="0" fontAlgn="b"/>
                      <a:r>
                        <a:rPr lang="fr-CA" sz="1100" u="none" strike="noStrike">
                          <a:effectLst/>
                        </a:rPr>
                        <a:t>2019</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smtClean="0">
                          <a:effectLst/>
                        </a:rPr>
                        <a:t>260,55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chemeClr val="dk1"/>
                          </a:solidFill>
                          <a:effectLst/>
                          <a:latin typeface="+mn-lt"/>
                        </a:rPr>
                        <a:t>84,75</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u="none" strike="noStrike" dirty="0" smtClean="0">
                          <a:effectLst/>
                        </a:rPr>
                        <a:t>175,80</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14,08</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chemeClr val="dk1"/>
                          </a:solidFill>
                          <a:effectLst/>
                          <a:latin typeface="+mn-lt"/>
                        </a:rPr>
                        <a:t>32</a:t>
                      </a:r>
                      <a:r>
                        <a:rPr lang="fr-CA" sz="1100" b="0" i="0" u="none" strike="noStrike" baseline="0" dirty="0" smtClean="0">
                          <a:solidFill>
                            <a:schemeClr val="dk1"/>
                          </a:solidFill>
                          <a:effectLst/>
                          <a:latin typeface="+mn-lt"/>
                        </a:rPr>
                        <a:t> 522,23</a:t>
                      </a:r>
                      <a:endParaRPr lang="fr-CA"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2207411099"/>
                  </a:ext>
                </a:extLst>
              </a:tr>
              <a:tr h="277472">
                <a:tc>
                  <a:txBody>
                    <a:bodyPr/>
                    <a:lstStyle/>
                    <a:p>
                      <a:pPr algn="ctr" rtl="0" fontAlgn="b"/>
                      <a:r>
                        <a:rPr lang="fr-CA" sz="1100" u="none" strike="noStrike">
                          <a:effectLst/>
                        </a:rPr>
                        <a:t>2020</a:t>
                      </a:r>
                      <a:endParaRPr lang="fr-CA"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chemeClr val="dk1"/>
                          </a:solidFill>
                          <a:effectLst/>
                          <a:latin typeface="+mn-lt"/>
                        </a:rPr>
                        <a:t>391</a:t>
                      </a:r>
                      <a:r>
                        <a:rPr lang="fr-CA" sz="1100" b="0" i="0" u="none" strike="noStrike" dirty="0" smtClean="0">
                          <a:solidFill>
                            <a:srgbClr val="000000"/>
                          </a:solidFill>
                          <a:effectLst/>
                          <a:latin typeface="Calibri" panose="020F0502020204030204" pitchFamily="34" charset="0"/>
                        </a:rPr>
                        <a:t>,43</a:t>
                      </a:r>
                      <a:endParaRPr lang="fr-CA" sz="1100" b="0" i="0" u="none" strike="noStrike" dirty="0" smtClean="0">
                        <a:solidFill>
                          <a:schemeClr val="dk1"/>
                        </a:solidFill>
                        <a:effectLst/>
                        <a:latin typeface="+mn-lt"/>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116,84</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chemeClr val="dk1"/>
                          </a:solidFill>
                          <a:effectLst/>
                          <a:latin typeface="+mn-lt"/>
                        </a:rPr>
                        <a:t>274,58</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rgbClr val="000000"/>
                          </a:solidFill>
                          <a:effectLst/>
                          <a:latin typeface="Calibri" panose="020F0502020204030204" pitchFamily="34" charset="0"/>
                        </a:rPr>
                        <a:t>274,58</a:t>
                      </a:r>
                      <a:endParaRPr lang="fr-CA"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fr-CA" sz="1100" b="0" i="0" u="none" strike="noStrike" dirty="0" smtClean="0">
                          <a:solidFill>
                            <a:schemeClr val="dk1"/>
                          </a:solidFill>
                          <a:effectLst/>
                          <a:latin typeface="+mn-lt"/>
                        </a:rPr>
                        <a:t>---------</a:t>
                      </a:r>
                      <a:endParaRPr lang="fr-CA"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xmlns="" val="4046951065"/>
                  </a:ext>
                </a:extLst>
              </a:tr>
            </a:tbl>
          </a:graphicData>
        </a:graphic>
      </p:graphicFrame>
    </p:spTree>
    <p:extLst>
      <p:ext uri="{BB962C8B-B14F-4D97-AF65-F5344CB8AC3E}">
        <p14:creationId xmlns:p14="http://schemas.microsoft.com/office/powerpoint/2010/main" val="29777348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Évolution des coûts du système de compensation</a:t>
            </a:r>
            <a:endParaRPr lang="fr-CA" dirty="0"/>
          </a:p>
        </p:txBody>
      </p:sp>
      <p:sp>
        <p:nvSpPr>
          <p:cNvPr id="4" name="Espace réservé du numéro de diapositive 3"/>
          <p:cNvSpPr>
            <a:spLocks noGrp="1"/>
          </p:cNvSpPr>
          <p:nvPr>
            <p:ph type="sldNum" sz="quarter" idx="12"/>
          </p:nvPr>
        </p:nvSpPr>
        <p:spPr/>
        <p:txBody>
          <a:bodyPr>
            <a:normAutofit fontScale="85000" lnSpcReduction="20000"/>
          </a:bodyPr>
          <a:lstStyle/>
          <a:p>
            <a:fld id="{50935222-B196-4F9B-9AEC-1292459A754A}" type="slidenum">
              <a:rPr lang="fr-CA" smtClean="0"/>
              <a:pPr/>
              <a:t>17</a:t>
            </a:fld>
            <a:endParaRPr lang="fr-CA"/>
          </a:p>
        </p:txBody>
      </p:sp>
      <p:graphicFrame>
        <p:nvGraphicFramePr>
          <p:cNvPr id="5" name="Tableau 4"/>
          <p:cNvGraphicFramePr>
            <a:graphicFrameLocks noGrp="1"/>
          </p:cNvGraphicFramePr>
          <p:nvPr>
            <p:extLst>
              <p:ext uri="{D42A27DB-BD31-4B8C-83A1-F6EECF244321}">
                <p14:modId xmlns:p14="http://schemas.microsoft.com/office/powerpoint/2010/main" val="528054401"/>
              </p:ext>
            </p:extLst>
          </p:nvPr>
        </p:nvGraphicFramePr>
        <p:xfrm>
          <a:off x="899591" y="1700808"/>
          <a:ext cx="7056784" cy="4048389"/>
        </p:xfrm>
        <a:graphic>
          <a:graphicData uri="http://schemas.openxmlformats.org/drawingml/2006/table">
            <a:tbl>
              <a:tblPr/>
              <a:tblGrid>
                <a:gridCol w="1096909">
                  <a:extLst>
                    <a:ext uri="{9D8B030D-6E8A-4147-A177-3AD203B41FA5}">
                      <a16:colId xmlns:a16="http://schemas.microsoft.com/office/drawing/2014/main" xmlns="" val="2792902466"/>
                    </a:ext>
                  </a:extLst>
                </a:gridCol>
                <a:gridCol w="1553955">
                  <a:extLst>
                    <a:ext uri="{9D8B030D-6E8A-4147-A177-3AD203B41FA5}">
                      <a16:colId xmlns:a16="http://schemas.microsoft.com/office/drawing/2014/main" xmlns="" val="3670625639"/>
                    </a:ext>
                  </a:extLst>
                </a:gridCol>
                <a:gridCol w="1462546">
                  <a:extLst>
                    <a:ext uri="{9D8B030D-6E8A-4147-A177-3AD203B41FA5}">
                      <a16:colId xmlns:a16="http://schemas.microsoft.com/office/drawing/2014/main" xmlns="" val="482043430"/>
                    </a:ext>
                  </a:extLst>
                </a:gridCol>
                <a:gridCol w="1553955">
                  <a:extLst>
                    <a:ext uri="{9D8B030D-6E8A-4147-A177-3AD203B41FA5}">
                      <a16:colId xmlns:a16="http://schemas.microsoft.com/office/drawing/2014/main" xmlns="" val="2657925011"/>
                    </a:ext>
                  </a:extLst>
                </a:gridCol>
                <a:gridCol w="1389419">
                  <a:extLst>
                    <a:ext uri="{9D8B030D-6E8A-4147-A177-3AD203B41FA5}">
                      <a16:colId xmlns:a16="http://schemas.microsoft.com/office/drawing/2014/main" xmlns="" val="909050812"/>
                    </a:ext>
                  </a:extLst>
                </a:gridCol>
              </a:tblGrid>
              <a:tr h="544182">
                <a:tc>
                  <a:txBody>
                    <a:bodyPr/>
                    <a:lstStyle/>
                    <a:p>
                      <a:pPr algn="ctr" fontAlgn="ctr"/>
                      <a:r>
                        <a:rPr lang="fr-CA" sz="1600" b="1" i="0" u="none" strike="noStrike" dirty="0">
                          <a:solidFill>
                            <a:srgbClr val="000000"/>
                          </a:solidFill>
                          <a:effectLst/>
                          <a:latin typeface="Calibri" panose="020F0502020204030204" pitchFamily="34" charset="0"/>
                        </a:rPr>
                        <a:t>Année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CA" sz="1600" b="1" i="0" u="none" strike="noStrike" dirty="0">
                          <a:solidFill>
                            <a:srgbClr val="000000"/>
                          </a:solidFill>
                          <a:effectLst/>
                          <a:latin typeface="Calibri" panose="020F0502020204030204" pitchFamily="34" charset="0"/>
                        </a:rPr>
                        <a:t>Compensation </a:t>
                      </a:r>
                      <a:endParaRPr lang="fr-CA" sz="1600" b="1" i="0" u="none" strike="noStrike" dirty="0" smtClean="0">
                        <a:solidFill>
                          <a:srgbClr val="000000"/>
                        </a:solidFill>
                        <a:effectLst/>
                        <a:latin typeface="Calibri" panose="020F0502020204030204" pitchFamily="34" charset="0"/>
                      </a:endParaRPr>
                    </a:p>
                    <a:p>
                      <a:pPr algn="ctr" fontAlgn="ctr"/>
                      <a:r>
                        <a:rPr lang="fr-CA" sz="1600" b="1" i="0" u="none" strike="noStrike" dirty="0" smtClean="0">
                          <a:solidFill>
                            <a:srgbClr val="000000"/>
                          </a:solidFill>
                          <a:effectLst/>
                          <a:latin typeface="Calibri" panose="020F0502020204030204" pitchFamily="34" charset="0"/>
                        </a:rPr>
                        <a:t>monétaire</a:t>
                      </a:r>
                      <a:r>
                        <a:rPr lang="fr-CA" sz="1600" b="1" i="0" u="none" strike="noStrike" baseline="0" dirty="0" smtClean="0">
                          <a:solidFill>
                            <a:srgbClr val="000000"/>
                          </a:solidFill>
                          <a:effectLst/>
                          <a:latin typeface="Calibri" panose="020F0502020204030204" pitchFamily="34" charset="0"/>
                        </a:rPr>
                        <a:t> </a:t>
                      </a:r>
                      <a:r>
                        <a:rPr lang="fr-CA" sz="1600" b="1" i="0" u="none" strike="noStrike" dirty="0" smtClean="0">
                          <a:solidFill>
                            <a:srgbClr val="000000"/>
                          </a:solidFill>
                          <a:effectLst/>
                          <a:latin typeface="Calibri" panose="020F0502020204030204" pitchFamily="34" charset="0"/>
                        </a:rPr>
                        <a:t>($)</a:t>
                      </a:r>
                      <a:endParaRPr lang="fr-CA" sz="16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CA" sz="1600" b="1" i="0" u="none" strike="noStrike" dirty="0">
                          <a:solidFill>
                            <a:srgbClr val="000000"/>
                          </a:solidFill>
                          <a:effectLst/>
                          <a:latin typeface="Calibri" panose="020F0502020204030204" pitchFamily="34" charset="0"/>
                        </a:rPr>
                        <a:t>Compensation </a:t>
                      </a:r>
                      <a:r>
                        <a:rPr lang="fr-CA" sz="1600" b="1" i="0" u="none" strike="noStrike" dirty="0" smtClean="0">
                          <a:solidFill>
                            <a:srgbClr val="000000"/>
                          </a:solidFill>
                          <a:effectLst/>
                          <a:latin typeface="Calibri" panose="020F0502020204030204" pitchFamily="34" charset="0"/>
                        </a:rPr>
                        <a:t>publicitaire ($)</a:t>
                      </a:r>
                      <a:endParaRPr lang="fr-CA" sz="16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CA" sz="1600" b="1" i="0" u="none" strike="noStrike" dirty="0" smtClean="0">
                          <a:solidFill>
                            <a:srgbClr val="000000"/>
                          </a:solidFill>
                          <a:effectLst/>
                          <a:latin typeface="Calibri" panose="020F0502020204030204" pitchFamily="34" charset="0"/>
                        </a:rPr>
                        <a:t>Total </a:t>
                      </a:r>
                    </a:p>
                    <a:p>
                      <a:pPr algn="ctr" fontAlgn="ctr"/>
                      <a:r>
                        <a:rPr lang="fr-CA" sz="1600" b="1" i="0" u="none" strike="noStrike" dirty="0" smtClean="0">
                          <a:solidFill>
                            <a:srgbClr val="000000"/>
                          </a:solidFill>
                          <a:effectLst/>
                          <a:latin typeface="Calibri" panose="020F0502020204030204" pitchFamily="34" charset="0"/>
                        </a:rPr>
                        <a:t>($)</a:t>
                      </a:r>
                      <a:endParaRPr lang="fr-CA" sz="16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CA" sz="1600" b="1" i="0" u="none" strike="noStrike" dirty="0">
                          <a:solidFill>
                            <a:srgbClr val="000000"/>
                          </a:solidFill>
                          <a:effectLst/>
                          <a:latin typeface="Calibri" panose="020F0502020204030204" pitchFamily="34" charset="0"/>
                        </a:rPr>
                        <a:t>Tonnage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2160328897"/>
                  </a:ext>
                </a:extLst>
              </a:tr>
              <a:tr h="272091">
                <a:tc>
                  <a:txBody>
                    <a:bodyPr/>
                    <a:lstStyle/>
                    <a:p>
                      <a:pPr algn="ctr" fontAlgn="b"/>
                      <a:r>
                        <a:rPr lang="fr-CA" sz="1400" b="0" i="0" u="none" strike="noStrike" dirty="0">
                          <a:solidFill>
                            <a:srgbClr val="000000"/>
                          </a:solidFill>
                          <a:effectLst/>
                          <a:latin typeface="Calibri" panose="020F0502020204030204" pitchFamily="34" charset="0"/>
                        </a:rPr>
                        <a:t>2010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smtClean="0">
                          <a:solidFill>
                            <a:srgbClr val="000000"/>
                          </a:solidFill>
                          <a:effectLst/>
                          <a:latin typeface="Calibri" panose="020F0502020204030204" pitchFamily="34" charset="0"/>
                        </a:rPr>
                        <a:t>-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2 660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2 660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135 </a:t>
                      </a:r>
                      <a:r>
                        <a:rPr lang="fr-CA" sz="1400" b="0" i="0" u="none" strike="noStrike" dirty="0" smtClean="0">
                          <a:solidFill>
                            <a:srgbClr val="000000"/>
                          </a:solidFill>
                          <a:effectLst/>
                          <a:latin typeface="Calibri" panose="020F0502020204030204" pitchFamily="34" charset="0"/>
                        </a:rPr>
                        <a:t>852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43177376"/>
                  </a:ext>
                </a:extLst>
              </a:tr>
              <a:tr h="272091">
                <a:tc>
                  <a:txBody>
                    <a:bodyPr/>
                    <a:lstStyle/>
                    <a:p>
                      <a:pPr algn="ctr" fontAlgn="b"/>
                      <a:r>
                        <a:rPr lang="fr-CA" sz="1400" b="0" i="0" u="none" strike="noStrike">
                          <a:solidFill>
                            <a:srgbClr val="000000"/>
                          </a:solidFill>
                          <a:effectLst/>
                          <a:latin typeface="Calibri" panose="020F0502020204030204" pitchFamily="34" charset="0"/>
                        </a:rPr>
                        <a:t>2011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smtClean="0">
                          <a:solidFill>
                            <a:srgbClr val="000000"/>
                          </a:solidFill>
                          <a:effectLst/>
                          <a:latin typeface="Calibri" panose="020F0502020204030204" pitchFamily="34" charset="0"/>
                        </a:rPr>
                        <a:t>-</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3 040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3 040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135 </a:t>
                      </a:r>
                      <a:r>
                        <a:rPr lang="fr-CA" sz="1400" b="0" i="0" u="none" strike="noStrike" dirty="0" smtClean="0">
                          <a:solidFill>
                            <a:srgbClr val="000000"/>
                          </a:solidFill>
                          <a:effectLst/>
                          <a:latin typeface="Calibri" panose="020F0502020204030204" pitchFamily="34" charset="0"/>
                        </a:rPr>
                        <a:t>835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44324758"/>
                  </a:ext>
                </a:extLst>
              </a:tr>
              <a:tr h="272091">
                <a:tc>
                  <a:txBody>
                    <a:bodyPr/>
                    <a:lstStyle/>
                    <a:p>
                      <a:pPr algn="ctr" fontAlgn="b"/>
                      <a:r>
                        <a:rPr lang="fr-CA" sz="1400" b="0" i="0" u="none" strike="noStrike">
                          <a:solidFill>
                            <a:srgbClr val="000000"/>
                          </a:solidFill>
                          <a:effectLst/>
                          <a:latin typeface="Calibri" panose="020F0502020204030204" pitchFamily="34" charset="0"/>
                        </a:rPr>
                        <a:t>2012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smtClean="0">
                          <a:solidFill>
                            <a:srgbClr val="000000"/>
                          </a:solidFill>
                          <a:effectLst/>
                          <a:latin typeface="Calibri" panose="020F0502020204030204" pitchFamily="34" charset="0"/>
                        </a:rPr>
                        <a:t>-</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3 040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3 040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135 </a:t>
                      </a:r>
                      <a:r>
                        <a:rPr lang="fr-CA" sz="1400" b="0" i="0" u="none" strike="noStrike" dirty="0" smtClean="0">
                          <a:solidFill>
                            <a:srgbClr val="000000"/>
                          </a:solidFill>
                          <a:effectLst/>
                          <a:latin typeface="Calibri" panose="020F0502020204030204" pitchFamily="34" charset="0"/>
                        </a:rPr>
                        <a:t>835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755709"/>
                  </a:ext>
                </a:extLst>
              </a:tr>
              <a:tr h="272091">
                <a:tc>
                  <a:txBody>
                    <a:bodyPr/>
                    <a:lstStyle/>
                    <a:p>
                      <a:pPr algn="ctr" fontAlgn="b"/>
                      <a:r>
                        <a:rPr lang="fr-CA" sz="1400" b="0" i="0" u="none" strike="noStrike">
                          <a:solidFill>
                            <a:srgbClr val="000000"/>
                          </a:solidFill>
                          <a:effectLst/>
                          <a:latin typeface="Calibri" panose="020F0502020204030204" pitchFamily="34" charset="0"/>
                        </a:rPr>
                        <a:t>2013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a:solidFill>
                            <a:srgbClr val="000000"/>
                          </a:solidFill>
                          <a:effectLst/>
                          <a:latin typeface="Calibri" panose="020F0502020204030204" pitchFamily="34" charset="0"/>
                        </a:rPr>
                        <a:t>     3 504 064,00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3 420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6 924 </a:t>
                      </a:r>
                      <a:r>
                        <a:rPr lang="fr-CA" sz="1400" b="0" i="0" u="none" strike="noStrike" dirty="0" smtClean="0">
                          <a:solidFill>
                            <a:srgbClr val="000000"/>
                          </a:solidFill>
                          <a:effectLst/>
                          <a:latin typeface="Calibri" panose="020F0502020204030204" pitchFamily="34" charset="0"/>
                        </a:rPr>
                        <a:t>064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108 </a:t>
                      </a:r>
                      <a:r>
                        <a:rPr lang="fr-CA" sz="1400" b="0" i="0" u="none" strike="noStrike" dirty="0" smtClean="0">
                          <a:solidFill>
                            <a:srgbClr val="000000"/>
                          </a:solidFill>
                          <a:effectLst/>
                          <a:latin typeface="Calibri" panose="020F0502020204030204" pitchFamily="34" charset="0"/>
                        </a:rPr>
                        <a:t>549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01251229"/>
                  </a:ext>
                </a:extLst>
              </a:tr>
              <a:tr h="272091">
                <a:tc>
                  <a:txBody>
                    <a:bodyPr/>
                    <a:lstStyle/>
                    <a:p>
                      <a:pPr algn="ctr" fontAlgn="b"/>
                      <a:r>
                        <a:rPr lang="fr-CA" sz="1400" b="0" i="0" u="none" strike="noStrike">
                          <a:solidFill>
                            <a:srgbClr val="000000"/>
                          </a:solidFill>
                          <a:effectLst/>
                          <a:latin typeface="Calibri" panose="020F0502020204030204" pitchFamily="34" charset="0"/>
                        </a:rPr>
                        <a:t>2014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a:solidFill>
                            <a:srgbClr val="000000"/>
                          </a:solidFill>
                          <a:effectLst/>
                          <a:latin typeface="Calibri" panose="020F0502020204030204" pitchFamily="34" charset="0"/>
                        </a:rPr>
                        <a:t>     3 846 900,00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3 420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7 266 </a:t>
                      </a:r>
                      <a:r>
                        <a:rPr lang="fr-CA" sz="1400" b="0" i="0" u="none" strike="noStrike" dirty="0" smtClean="0">
                          <a:solidFill>
                            <a:srgbClr val="000000"/>
                          </a:solidFill>
                          <a:effectLst/>
                          <a:latin typeface="Calibri" panose="020F0502020204030204" pitchFamily="34" charset="0"/>
                        </a:rPr>
                        <a:t>900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87 </a:t>
                      </a:r>
                      <a:r>
                        <a:rPr lang="fr-CA" sz="1400" b="0" i="0" u="none" strike="noStrike" dirty="0" smtClean="0">
                          <a:solidFill>
                            <a:srgbClr val="000000"/>
                          </a:solidFill>
                          <a:effectLst/>
                          <a:latin typeface="Calibri" panose="020F0502020204030204" pitchFamily="34" charset="0"/>
                        </a:rPr>
                        <a:t>069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1483633"/>
                  </a:ext>
                </a:extLst>
              </a:tr>
              <a:tr h="272091">
                <a:tc>
                  <a:txBody>
                    <a:bodyPr/>
                    <a:lstStyle/>
                    <a:p>
                      <a:pPr algn="ctr" fontAlgn="b"/>
                      <a:r>
                        <a:rPr lang="fr-CA" sz="1400" b="0" i="0" u="none" strike="noStrike">
                          <a:solidFill>
                            <a:srgbClr val="000000"/>
                          </a:solidFill>
                          <a:effectLst/>
                          <a:latin typeface="Calibri" panose="020F0502020204030204" pitchFamily="34" charset="0"/>
                        </a:rPr>
                        <a:t>2015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a:solidFill>
                            <a:srgbClr val="000000"/>
                          </a:solidFill>
                          <a:effectLst/>
                          <a:latin typeface="Calibri" panose="020F0502020204030204" pitchFamily="34" charset="0"/>
                        </a:rPr>
                        <a:t>     4 690 056,00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3 800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8 490 </a:t>
                      </a:r>
                      <a:r>
                        <a:rPr lang="fr-CA" sz="1400" b="0" i="0" u="none" strike="noStrike" dirty="0" smtClean="0">
                          <a:solidFill>
                            <a:srgbClr val="000000"/>
                          </a:solidFill>
                          <a:effectLst/>
                          <a:latin typeface="Calibri" panose="020F0502020204030204" pitchFamily="34" charset="0"/>
                        </a:rPr>
                        <a:t>056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71 </a:t>
                      </a:r>
                      <a:r>
                        <a:rPr lang="fr-CA" sz="1400" b="0" i="0" u="none" strike="noStrike" dirty="0" smtClean="0">
                          <a:solidFill>
                            <a:srgbClr val="000000"/>
                          </a:solidFill>
                          <a:effectLst/>
                          <a:latin typeface="Calibri" panose="020F0502020204030204" pitchFamily="34" charset="0"/>
                        </a:rPr>
                        <a:t>374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57960596"/>
                  </a:ext>
                </a:extLst>
              </a:tr>
              <a:tr h="272091">
                <a:tc>
                  <a:txBody>
                    <a:bodyPr/>
                    <a:lstStyle/>
                    <a:p>
                      <a:pPr algn="ctr" fontAlgn="b"/>
                      <a:r>
                        <a:rPr lang="fr-CA" sz="1400" b="0" i="0" u="none" strike="noStrike">
                          <a:solidFill>
                            <a:srgbClr val="000000"/>
                          </a:solidFill>
                          <a:effectLst/>
                          <a:latin typeface="Calibri" panose="020F0502020204030204" pitchFamily="34" charset="0"/>
                        </a:rPr>
                        <a:t>2016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a:solidFill>
                            <a:srgbClr val="000000"/>
                          </a:solidFill>
                          <a:effectLst/>
                          <a:latin typeface="Calibri" panose="020F0502020204030204" pitchFamily="34" charset="0"/>
                        </a:rPr>
                        <a:t>     5 192 800,00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3 800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8 992 </a:t>
                      </a:r>
                      <a:r>
                        <a:rPr lang="fr-CA" sz="1400" b="0" i="0" u="none" strike="noStrike" dirty="0" smtClean="0">
                          <a:solidFill>
                            <a:srgbClr val="000000"/>
                          </a:solidFill>
                          <a:effectLst/>
                          <a:latin typeface="Calibri" panose="020F0502020204030204" pitchFamily="34" charset="0"/>
                        </a:rPr>
                        <a:t>800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60 </a:t>
                      </a:r>
                      <a:r>
                        <a:rPr lang="fr-CA" sz="1400" b="0" i="0" u="none" strike="noStrike" dirty="0" smtClean="0">
                          <a:solidFill>
                            <a:srgbClr val="000000"/>
                          </a:solidFill>
                          <a:effectLst/>
                          <a:latin typeface="Calibri" panose="020F0502020204030204" pitchFamily="34" charset="0"/>
                        </a:rPr>
                        <a:t>848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94749547"/>
                  </a:ext>
                </a:extLst>
              </a:tr>
              <a:tr h="272091">
                <a:tc>
                  <a:txBody>
                    <a:bodyPr/>
                    <a:lstStyle/>
                    <a:p>
                      <a:pPr algn="ctr" fontAlgn="b"/>
                      <a:r>
                        <a:rPr lang="fr-CA" sz="1400" b="0" i="0" u="none" strike="noStrike">
                          <a:solidFill>
                            <a:srgbClr val="000000"/>
                          </a:solidFill>
                          <a:effectLst/>
                          <a:latin typeface="Calibri" panose="020F0502020204030204" pitchFamily="34" charset="0"/>
                        </a:rPr>
                        <a:t>2017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a:solidFill>
                            <a:srgbClr val="000000"/>
                          </a:solidFill>
                          <a:effectLst/>
                          <a:latin typeface="Calibri" panose="020F0502020204030204" pitchFamily="34" charset="0"/>
                        </a:rPr>
                        <a:t>     5 956 200,00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3 800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9 756 </a:t>
                      </a:r>
                      <a:r>
                        <a:rPr lang="fr-CA" sz="1400" b="0" i="0" u="none" strike="noStrike" dirty="0" smtClean="0">
                          <a:solidFill>
                            <a:srgbClr val="000000"/>
                          </a:solidFill>
                          <a:effectLst/>
                          <a:latin typeface="Calibri" panose="020F0502020204030204" pitchFamily="34" charset="0"/>
                        </a:rPr>
                        <a:t>200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52 </a:t>
                      </a:r>
                      <a:r>
                        <a:rPr lang="fr-CA" sz="1400" b="0" i="0" u="none" strike="noStrike" dirty="0" smtClean="0">
                          <a:solidFill>
                            <a:srgbClr val="000000"/>
                          </a:solidFill>
                          <a:effectLst/>
                          <a:latin typeface="Calibri" panose="020F0502020204030204" pitchFamily="34" charset="0"/>
                        </a:rPr>
                        <a:t>469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39305243"/>
                  </a:ext>
                </a:extLst>
              </a:tr>
              <a:tr h="272091">
                <a:tc>
                  <a:txBody>
                    <a:bodyPr/>
                    <a:lstStyle/>
                    <a:p>
                      <a:pPr algn="ctr" fontAlgn="b"/>
                      <a:r>
                        <a:rPr lang="fr-CA" sz="1400" b="0" i="0" u="none" strike="noStrike">
                          <a:solidFill>
                            <a:srgbClr val="000000"/>
                          </a:solidFill>
                          <a:effectLst/>
                          <a:latin typeface="Calibri" panose="020F0502020204030204" pitchFamily="34" charset="0"/>
                        </a:rPr>
                        <a:t>2018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a:solidFill>
                            <a:srgbClr val="000000"/>
                          </a:solidFill>
                          <a:effectLst/>
                          <a:latin typeface="Calibri" panose="020F0502020204030204" pitchFamily="34" charset="0"/>
                        </a:rPr>
                        <a:t>     6 892 500,00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3 800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10 692 </a:t>
                      </a:r>
                      <a:r>
                        <a:rPr lang="fr-CA" sz="1400" b="0" i="0" u="none" strike="noStrike" dirty="0" smtClean="0">
                          <a:solidFill>
                            <a:srgbClr val="000000"/>
                          </a:solidFill>
                          <a:effectLst/>
                          <a:latin typeface="Calibri" panose="020F0502020204030204" pitchFamily="34" charset="0"/>
                        </a:rPr>
                        <a:t>500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44</a:t>
                      </a:r>
                      <a:r>
                        <a:rPr lang="fr-CA" sz="1400" b="0" i="0" u="none" strike="noStrike" baseline="0" dirty="0" smtClean="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838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0467723"/>
                  </a:ext>
                </a:extLst>
              </a:tr>
              <a:tr h="272091">
                <a:tc>
                  <a:txBody>
                    <a:bodyPr/>
                    <a:lstStyle/>
                    <a:p>
                      <a:pPr algn="ctr" fontAlgn="b"/>
                      <a:r>
                        <a:rPr lang="fr-CA" sz="1400" b="0" i="0" u="none" strike="noStrike">
                          <a:solidFill>
                            <a:srgbClr val="000000"/>
                          </a:solidFill>
                          <a:effectLst/>
                          <a:latin typeface="Calibri" panose="020F0502020204030204" pitchFamily="34" charset="0"/>
                        </a:rPr>
                        <a:t>2019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7 327 160,00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3 800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11 </a:t>
                      </a:r>
                      <a:r>
                        <a:rPr lang="fr-CA" sz="1400" b="0" i="0" u="none" strike="noStrike" dirty="0" smtClean="0">
                          <a:solidFill>
                            <a:srgbClr val="000000"/>
                          </a:solidFill>
                          <a:effectLst/>
                          <a:latin typeface="Calibri" panose="020F0502020204030204" pitchFamily="34" charset="0"/>
                        </a:rPr>
                        <a:t>127</a:t>
                      </a:r>
                      <a:r>
                        <a:rPr lang="fr-CA" sz="1400" b="0" i="0" u="none" strike="noStrike" baseline="0" dirty="0" smtClean="0">
                          <a:solidFill>
                            <a:srgbClr val="000000"/>
                          </a:solidFill>
                          <a:effectLst/>
                          <a:latin typeface="Calibri" panose="020F0502020204030204" pitchFamily="34" charset="0"/>
                        </a:rPr>
                        <a:t> 1</a:t>
                      </a:r>
                      <a:r>
                        <a:rPr lang="fr-CA" sz="1400" b="0" i="0" u="none" strike="noStrike" dirty="0" smtClean="0">
                          <a:solidFill>
                            <a:srgbClr val="000000"/>
                          </a:solidFill>
                          <a:effectLst/>
                          <a:latin typeface="Calibri" panose="020F0502020204030204" pitchFamily="34" charset="0"/>
                        </a:rPr>
                        <a:t>60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32</a:t>
                      </a:r>
                      <a:r>
                        <a:rPr lang="fr-CA" sz="1400" b="0" i="0" u="none" strike="noStrike" baseline="0" dirty="0" smtClean="0">
                          <a:solidFill>
                            <a:srgbClr val="000000"/>
                          </a:solidFill>
                          <a:effectLst/>
                          <a:latin typeface="Calibri" panose="020F0502020204030204" pitchFamily="34" charset="0"/>
                        </a:rPr>
                        <a:t> 522</a:t>
                      </a:r>
                      <a:r>
                        <a:rPr lang="fr-CA" sz="1400" b="0" i="0" u="none" strike="noStrike" dirty="0" smtClean="0">
                          <a:solidFill>
                            <a:srgbClr val="000000"/>
                          </a:solidFill>
                          <a:effectLst/>
                          <a:latin typeface="Calibri" panose="020F0502020204030204" pitchFamily="34" charset="0"/>
                        </a:rPr>
                        <a:t>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31450414"/>
                  </a:ext>
                </a:extLst>
              </a:tr>
              <a:tr h="272091">
                <a:tc>
                  <a:txBody>
                    <a:bodyPr/>
                    <a:lstStyle/>
                    <a:p>
                      <a:pPr algn="ctr" fontAlgn="b"/>
                      <a:r>
                        <a:rPr lang="fr-CA" sz="14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8</a:t>
                      </a:r>
                      <a:r>
                        <a:rPr lang="fr-CA" sz="1400" b="0" i="0" u="none" strike="noStrike" baseline="0" dirty="0" smtClean="0">
                          <a:solidFill>
                            <a:srgbClr val="000000"/>
                          </a:solidFill>
                          <a:effectLst/>
                          <a:latin typeface="Calibri" panose="020F0502020204030204" pitchFamily="34" charset="0"/>
                        </a:rPr>
                        <a:t> 439 876</a:t>
                      </a:r>
                      <a:r>
                        <a:rPr lang="fr-CA" sz="1400" b="0" i="0" u="none" strike="noStrike" dirty="0" smtClean="0">
                          <a:solidFill>
                            <a:srgbClr val="000000"/>
                          </a:solidFill>
                          <a:effectLst/>
                          <a:latin typeface="Calibri" panose="020F0502020204030204" pitchFamily="34" charset="0"/>
                        </a:rPr>
                        <a:t>,00</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3 800 </a:t>
                      </a:r>
                      <a:r>
                        <a:rPr lang="fr-CA" sz="1400" b="0" i="0" u="none" strike="noStrike" dirty="0" smtClean="0">
                          <a:solidFill>
                            <a:srgbClr val="000000"/>
                          </a:solidFill>
                          <a:effectLst/>
                          <a:latin typeface="Calibri" panose="020F0502020204030204" pitchFamily="34" charset="0"/>
                        </a:rPr>
                        <a:t>000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12</a:t>
                      </a:r>
                      <a:r>
                        <a:rPr lang="fr-CA" sz="1400" b="0" i="0" u="none" strike="noStrike" baseline="0" dirty="0" smtClean="0">
                          <a:solidFill>
                            <a:srgbClr val="000000"/>
                          </a:solidFill>
                          <a:effectLst/>
                          <a:latin typeface="Calibri" panose="020F0502020204030204" pitchFamily="34" charset="0"/>
                        </a:rPr>
                        <a:t> 239 876</a:t>
                      </a:r>
                      <a:r>
                        <a:rPr lang="fr-CA" sz="1400" b="0" i="0" u="none" strike="noStrike" dirty="0" smtClean="0">
                          <a:solidFill>
                            <a:srgbClr val="000000"/>
                          </a:solidFill>
                          <a:effectLst/>
                          <a:latin typeface="Calibri" panose="020F0502020204030204" pitchFamily="34" charset="0"/>
                        </a:rPr>
                        <a:t>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A" sz="1400" b="0" i="0" u="none" strike="noStrike" dirty="0">
                          <a:solidFill>
                            <a:srgbClr val="000000"/>
                          </a:solidFill>
                          <a:effectLst/>
                          <a:latin typeface="Calibri" panose="020F0502020204030204" pitchFamily="34" charset="0"/>
                        </a:rPr>
                        <a:t>       </a:t>
                      </a:r>
                      <a:r>
                        <a:rPr lang="fr-CA" sz="1400" b="0" i="0" u="none" strike="noStrike" dirty="0" smtClean="0">
                          <a:solidFill>
                            <a:srgbClr val="000000"/>
                          </a:solidFill>
                          <a:effectLst/>
                          <a:latin typeface="Calibri" panose="020F0502020204030204" pitchFamily="34" charset="0"/>
                        </a:rPr>
                        <a:t>-    </a:t>
                      </a:r>
                      <a:endParaRPr lang="fr-CA"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91503428"/>
                  </a:ext>
                </a:extLst>
              </a:tr>
              <a:tr h="511206">
                <a:tc gridSpan="5">
                  <a:txBody>
                    <a:bodyPr/>
                    <a:lstStyle/>
                    <a:p>
                      <a:pPr algn="ctr" fontAlgn="b"/>
                      <a:r>
                        <a:rPr lang="fr-FR" sz="1600" b="0" i="0" u="none" strike="noStrike" dirty="0">
                          <a:solidFill>
                            <a:srgbClr val="000000"/>
                          </a:solidFill>
                          <a:effectLst/>
                          <a:latin typeface="Calibri" panose="020F0502020204030204" pitchFamily="34" charset="0"/>
                        </a:rPr>
                        <a:t>**Les compensations monétaires comprennent les paiements </a:t>
                      </a:r>
                      <a:endParaRPr lang="fr-FR" sz="1600" b="0" i="0" u="none" strike="noStrike" dirty="0" smtClean="0">
                        <a:solidFill>
                          <a:srgbClr val="000000"/>
                        </a:solidFill>
                        <a:effectLst/>
                        <a:latin typeface="Calibri" panose="020F0502020204030204" pitchFamily="34" charset="0"/>
                      </a:endParaRPr>
                    </a:p>
                    <a:p>
                      <a:pPr algn="ctr" fontAlgn="b"/>
                      <a:r>
                        <a:rPr lang="fr-FR" sz="1600" b="0" i="0" u="none" strike="noStrike" dirty="0" smtClean="0">
                          <a:solidFill>
                            <a:srgbClr val="000000"/>
                          </a:solidFill>
                          <a:effectLst/>
                          <a:latin typeface="Calibri" panose="020F0502020204030204" pitchFamily="34" charset="0"/>
                        </a:rPr>
                        <a:t>à </a:t>
                      </a:r>
                      <a:r>
                        <a:rPr lang="fr-FR" sz="1600" b="0" i="0" u="none" strike="noStrike" dirty="0" err="1">
                          <a:solidFill>
                            <a:srgbClr val="000000"/>
                          </a:solidFill>
                          <a:effectLst/>
                          <a:latin typeface="Calibri" panose="020F0502020204030204" pitchFamily="34" charset="0"/>
                        </a:rPr>
                        <a:t>Recyc</a:t>
                      </a:r>
                      <a:r>
                        <a:rPr lang="fr-FR" sz="1600" b="0" i="0" u="none" strike="noStrike" dirty="0">
                          <a:solidFill>
                            <a:srgbClr val="000000"/>
                          </a:solidFill>
                          <a:effectLst/>
                          <a:latin typeface="Calibri" panose="020F0502020204030204" pitchFamily="34" charset="0"/>
                        </a:rPr>
                        <a:t>-Québec et à </a:t>
                      </a:r>
                      <a:r>
                        <a:rPr lang="fr-FR" sz="1600" b="0" i="0" u="none" strike="noStrike" dirty="0" err="1">
                          <a:solidFill>
                            <a:srgbClr val="000000"/>
                          </a:solidFill>
                          <a:effectLst/>
                          <a:latin typeface="Calibri" panose="020F0502020204030204" pitchFamily="34" charset="0"/>
                        </a:rPr>
                        <a:t>RecycleMédias</a:t>
                      </a:r>
                      <a:endParaRPr lang="fr-FR"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xmlns="" val="1911085325"/>
                  </a:ext>
                </a:extLst>
              </a:tr>
            </a:tbl>
          </a:graphicData>
        </a:graphic>
      </p:graphicFrame>
    </p:spTree>
    <p:extLst>
      <p:ext uri="{BB962C8B-B14F-4D97-AF65-F5344CB8AC3E}">
        <p14:creationId xmlns:p14="http://schemas.microsoft.com/office/powerpoint/2010/main" val="708110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2"/>
            </p:custDataLst>
          </p:nvPr>
        </p:nvSpPr>
        <p:spPr/>
        <p:txBody>
          <a:bodyPr/>
          <a:lstStyle/>
          <a:p>
            <a:r>
              <a:rPr lang="fr-FR" dirty="0"/>
              <a:t>Évolution du tarif – </a:t>
            </a:r>
            <a:r>
              <a:rPr lang="fr-FR" dirty="0" smtClean="0"/>
              <a:t>2019 </a:t>
            </a:r>
            <a:r>
              <a:rPr lang="fr-FR" dirty="0"/>
              <a:t>à </a:t>
            </a:r>
            <a:r>
              <a:rPr lang="fr-FR" dirty="0" smtClean="0"/>
              <a:t>2020</a:t>
            </a:r>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18</a:t>
            </a:fld>
            <a:endParaRPr lang="fr-CA"/>
          </a:p>
        </p:txBody>
      </p:sp>
      <p:graphicFrame>
        <p:nvGraphicFramePr>
          <p:cNvPr id="13" name="Espace réservé du contenu 12"/>
          <p:cNvGraphicFramePr>
            <a:graphicFrameLocks noGrp="1" noChangeAspect="1"/>
          </p:cNvGraphicFramePr>
          <p:nvPr>
            <p:ph sz="quarter" idx="13"/>
            <p:custDataLst>
              <p:tags r:id="rId4"/>
            </p:custDataLst>
            <p:extLst>
              <p:ext uri="{D42A27DB-BD31-4B8C-83A1-F6EECF244321}">
                <p14:modId xmlns:p14="http://schemas.microsoft.com/office/powerpoint/2010/main" val="83494234"/>
              </p:ext>
            </p:extLst>
          </p:nvPr>
        </p:nvGraphicFramePr>
        <p:xfrm>
          <a:off x="2070100" y="2492375"/>
          <a:ext cx="5335588" cy="3384550"/>
        </p:xfrm>
        <a:graphic>
          <a:graphicData uri="http://schemas.openxmlformats.org/presentationml/2006/ole">
            <mc:AlternateContent xmlns:mc="http://schemas.openxmlformats.org/markup-compatibility/2006">
              <mc:Choice xmlns:v="urn:schemas-microsoft-com:vml" Requires="v">
                <p:oleObj spid="_x0000_s2140" name="Worksheet" r:id="rId8" imgW="4895823" imgH="3104980" progId="Excel.Sheet.12">
                  <p:embed/>
                </p:oleObj>
              </mc:Choice>
              <mc:Fallback>
                <p:oleObj name="Worksheet" r:id="rId8" imgW="4895823" imgH="3104980" progId="Excel.Sheet.12">
                  <p:embed/>
                  <p:pic>
                    <p:nvPicPr>
                      <p:cNvPr id="0" name=""/>
                      <p:cNvPicPr/>
                      <p:nvPr/>
                    </p:nvPicPr>
                    <p:blipFill>
                      <a:blip r:embed="rId9"/>
                      <a:stretch>
                        <a:fillRect/>
                      </a:stretch>
                    </p:blipFill>
                    <p:spPr>
                      <a:xfrm>
                        <a:off x="2070100" y="2492375"/>
                        <a:ext cx="5335588" cy="3384550"/>
                      </a:xfrm>
                      <a:prstGeom prst="rect">
                        <a:avLst/>
                      </a:prstGeom>
                    </p:spPr>
                  </p:pic>
                </p:oleObj>
              </mc:Fallback>
            </mc:AlternateContent>
          </a:graphicData>
        </a:graphic>
      </p:graphicFrame>
      <p:sp>
        <p:nvSpPr>
          <p:cNvPr id="3" name="ZoneTexte 2"/>
          <p:cNvSpPr txBox="1"/>
          <p:nvPr/>
        </p:nvSpPr>
        <p:spPr>
          <a:xfrm>
            <a:off x="971600" y="6093296"/>
            <a:ext cx="7272808" cy="369332"/>
          </a:xfrm>
          <a:prstGeom prst="rect">
            <a:avLst/>
          </a:prstGeom>
          <a:noFill/>
        </p:spPr>
        <p:txBody>
          <a:bodyPr wrap="square" rtlCol="0">
            <a:spAutoFit/>
          </a:bodyPr>
          <a:lstStyle/>
          <a:p>
            <a:r>
              <a:rPr lang="fr-CA" dirty="0" smtClean="0"/>
              <a:t>Note : Le tarif 2020 ne tient pas compte de subvention possible</a:t>
            </a:r>
            <a:r>
              <a:rPr lang="fr-CA" dirty="0"/>
              <a:t>.</a:t>
            </a:r>
          </a:p>
        </p:txBody>
      </p:sp>
    </p:spTree>
    <p:extLst>
      <p:ext uri="{BB962C8B-B14F-4D97-AF65-F5344CB8AC3E}">
        <p14:creationId xmlns:p14="http://schemas.microsoft.com/office/powerpoint/2010/main" val="2446006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4400" dirty="0"/>
              <a:t>Devenir membre de </a:t>
            </a:r>
            <a:r>
              <a:rPr lang="fr-CA" sz="4400" dirty="0" err="1"/>
              <a:t>RecycleMédias</a:t>
            </a:r>
            <a:endParaRPr lang="fr-CA" sz="4400" dirty="0"/>
          </a:p>
        </p:txBody>
      </p:sp>
      <p:sp>
        <p:nvSpPr>
          <p:cNvPr id="3" name="Espace réservé du texte 2"/>
          <p:cNvSpPr>
            <a:spLocks noGrp="1"/>
          </p:cNvSpPr>
          <p:nvPr>
            <p:ph type="body" idx="1"/>
            <p:custDataLst>
              <p:tags r:id="rId2"/>
            </p:custDataLst>
          </p:nvPr>
        </p:nvSpPr>
        <p:spPr/>
        <p:txBody>
          <a:bodyPr anchor="ctr">
            <a:normAutofit/>
          </a:bodyPr>
          <a:lstStyle/>
          <a:p>
            <a:pPr marL="0" indent="0" algn="ctr">
              <a:buNone/>
            </a:pPr>
            <a:endParaRPr lang="fr-CA" sz="2400" dirty="0"/>
          </a:p>
          <a:p>
            <a:pPr algn="ctr"/>
            <a:r>
              <a:rPr lang="fr-CA" sz="2800" dirty="0"/>
              <a:t>Toute personne assujettie et toute association ou regroupement de personnes assujetties peuvent devenir membres de </a:t>
            </a:r>
            <a:r>
              <a:rPr lang="fr-CA" sz="2800" dirty="0" err="1"/>
              <a:t>RecycleMédias</a:t>
            </a:r>
            <a:r>
              <a:rPr lang="fr-CA" sz="2800" dirty="0"/>
              <a:t>. </a:t>
            </a:r>
          </a:p>
          <a:p>
            <a:pPr algn="ctr"/>
            <a:endParaRPr lang="fr-CA" sz="2800" dirty="0"/>
          </a:p>
          <a:p>
            <a:pPr algn="ctr"/>
            <a:r>
              <a:rPr lang="fr-CA" sz="2800" dirty="0"/>
              <a:t>Si vous souhaitez devenir membre, écrivez-nous à : </a:t>
            </a:r>
            <a:r>
              <a:rPr lang="fr-CA" sz="2800" dirty="0">
                <a:hlinkClick r:id="rId6"/>
              </a:rPr>
              <a:t>communication@recyclemedias.com</a:t>
            </a:r>
            <a:r>
              <a:rPr lang="fr-CA" sz="2800" dirty="0"/>
              <a:t> </a:t>
            </a:r>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19</a:t>
            </a:fld>
            <a:endParaRPr lang="fr-CA"/>
          </a:p>
        </p:txBody>
      </p:sp>
    </p:spTree>
    <p:extLst>
      <p:ext uri="{BB962C8B-B14F-4D97-AF65-F5344CB8AC3E}">
        <p14:creationId xmlns:p14="http://schemas.microsoft.com/office/powerpoint/2010/main" val="1549493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custDataLst>
              <p:tags r:id="rId1"/>
            </p:custDataLst>
          </p:nvPr>
        </p:nvSpPr>
        <p:spPr/>
        <p:txBody>
          <a:bodyPr/>
          <a:lstStyle/>
          <a:p>
            <a:r>
              <a:rPr lang="fr-FR" dirty="0"/>
              <a:t>Qui est RecycleMédias?</a:t>
            </a:r>
          </a:p>
        </p:txBody>
      </p:sp>
      <p:sp>
        <p:nvSpPr>
          <p:cNvPr id="3" name="Rectangle 3"/>
          <p:cNvSpPr>
            <a:spLocks noGrp="1"/>
          </p:cNvSpPr>
          <p:nvPr>
            <p:ph type="body" idx="1"/>
            <p:custDataLst>
              <p:tags r:id="rId2"/>
            </p:custDataLst>
          </p:nvPr>
        </p:nvSpPr>
        <p:spPr>
          <a:xfrm>
            <a:off x="251520" y="1988840"/>
            <a:ext cx="8640960" cy="3384376"/>
          </a:xfrm>
        </p:spPr>
        <p:txBody>
          <a:bodyPr/>
          <a:lstStyle/>
          <a:p>
            <a:r>
              <a:rPr lang="fr-CA" dirty="0"/>
              <a:t>RecycleMédias est un organisme privé à but non lucratif.</a:t>
            </a:r>
          </a:p>
          <a:p>
            <a:endParaRPr lang="fr-CA" dirty="0"/>
          </a:p>
          <a:p>
            <a:r>
              <a:rPr lang="fr-CA" dirty="0"/>
              <a:t>Formé en décembre 2000 et agréé par le gouvernement du Québec (</a:t>
            </a:r>
            <a:r>
              <a:rPr lang="fr-CA" dirty="0" err="1"/>
              <a:t>Recyc</a:t>
            </a:r>
            <a:r>
              <a:rPr lang="fr-CA" dirty="0"/>
              <a:t>-Québec) depuis 2005.</a:t>
            </a:r>
          </a:p>
          <a:p>
            <a:endParaRPr lang="fr-CA" dirty="0"/>
          </a:p>
          <a:p>
            <a:r>
              <a:rPr lang="fr-CA" dirty="0"/>
              <a:t>Nous représentons les entreprises et organisations assujetties à la « </a:t>
            </a:r>
            <a:r>
              <a:rPr lang="fr-CA" b="1" i="1" dirty="0"/>
              <a:t>Loi sur la qualité de l’environnement</a:t>
            </a:r>
            <a:r>
              <a:rPr lang="fr-CA" i="1" dirty="0"/>
              <a:t> »</a:t>
            </a:r>
            <a:r>
              <a:rPr lang="fr-CA" dirty="0"/>
              <a:t>, qui font partie de la catégorie journaux. </a:t>
            </a:r>
            <a:endParaRPr lang="fr-FR"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2</a:t>
            </a:fld>
            <a:endParaRPr lang="fr-C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395536" y="1700808"/>
            <a:ext cx="8352928" cy="990600"/>
          </a:xfrm>
        </p:spPr>
        <p:txBody>
          <a:bodyPr/>
          <a:lstStyle/>
          <a:p>
            <a:pPr algn="ctr"/>
            <a:r>
              <a:rPr lang="fr-CA" dirty="0"/>
              <a:t>Merci pour votre présence</a:t>
            </a:r>
          </a:p>
        </p:txBody>
      </p:sp>
      <p:sp>
        <p:nvSpPr>
          <p:cNvPr id="4" name="Espace réservé du numéro de diapositive 3"/>
          <p:cNvSpPr>
            <a:spLocks noGrp="1"/>
          </p:cNvSpPr>
          <p:nvPr>
            <p:ph type="sldNum" sz="quarter" idx="12"/>
            <p:custDataLst>
              <p:tags r:id="rId2"/>
            </p:custDataLst>
          </p:nvPr>
        </p:nvSpPr>
        <p:spPr/>
        <p:txBody>
          <a:bodyPr>
            <a:normAutofit fontScale="85000" lnSpcReduction="20000"/>
          </a:bodyPr>
          <a:lstStyle/>
          <a:p>
            <a:fld id="{50935222-B196-4F9B-9AEC-1292459A754A}" type="slidenum">
              <a:rPr lang="fr-CA" smtClean="0"/>
              <a:pPr/>
              <a:t>20</a:t>
            </a:fld>
            <a:endParaRPr lang="fr-CA"/>
          </a:p>
        </p:txBody>
      </p:sp>
      <p:pic>
        <p:nvPicPr>
          <p:cNvPr id="6" name="Image 5"/>
          <p:cNvPicPr>
            <a:picLocks noChangeAspect="1"/>
          </p:cNvPicPr>
          <p:nvPr>
            <p:custDataLst>
              <p:tags r:id="rId3"/>
            </p:custDataLst>
          </p:nvPr>
        </p:nvPicPr>
        <p:blipFill>
          <a:blip r:embed="rId9" cstate="print">
            <a:extLst>
              <a:ext uri="{28A0092B-C50C-407E-A947-70E740481C1C}">
                <a14:useLocalDpi xmlns:a14="http://schemas.microsoft.com/office/drawing/2010/main" val="0"/>
              </a:ext>
            </a:extLst>
          </a:blip>
          <a:stretch>
            <a:fillRect/>
          </a:stretch>
        </p:blipFill>
        <p:spPr>
          <a:xfrm>
            <a:off x="2890592" y="3068959"/>
            <a:ext cx="3362815" cy="2893769"/>
          </a:xfrm>
          <a:prstGeom prst="rect">
            <a:avLst/>
          </a:prstGeom>
        </p:spPr>
      </p:pic>
      <p:sp>
        <p:nvSpPr>
          <p:cNvPr id="7" name="Rectangle 6"/>
          <p:cNvSpPr/>
          <p:nvPr>
            <p:custDataLst>
              <p:tags r:id="rId4"/>
            </p:custDataLst>
          </p:nvPr>
        </p:nvSpPr>
        <p:spPr>
          <a:xfrm>
            <a:off x="7740352" y="5661248"/>
            <a:ext cx="1152128"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8" name="Titre 1"/>
          <p:cNvSpPr txBox="1">
            <a:spLocks/>
          </p:cNvSpPr>
          <p:nvPr>
            <p:custDataLst>
              <p:tags r:id="rId5"/>
            </p:custDataLst>
          </p:nvPr>
        </p:nvSpPr>
        <p:spPr>
          <a:xfrm>
            <a:off x="395536" y="188640"/>
            <a:ext cx="8280920" cy="9906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CA" sz="3600" b="0" i="0" u="none" strike="noStrike" kern="1200" cap="small" spc="0" normalizeH="0" baseline="0" noProof="0" dirty="0">
                <a:ln>
                  <a:noFill/>
                </a:ln>
                <a:solidFill>
                  <a:schemeClr val="tx2"/>
                </a:solidFill>
                <a:effectLst>
                  <a:outerShdw blurRad="50800" dist="38100" dir="2700000" algn="tl" rotWithShape="0">
                    <a:prstClr val="black">
                      <a:alpha val="40000"/>
                    </a:prstClr>
                  </a:outerShdw>
                </a:effectLst>
                <a:uLnTx/>
                <a:uFillTx/>
                <a:latin typeface="+mj-lt"/>
                <a:ea typeface="+mj-ea"/>
                <a:cs typeface="+mj-cs"/>
              </a:rPr>
              <a:t>Période de questions</a:t>
            </a:r>
          </a:p>
        </p:txBody>
      </p:sp>
      <p:sp>
        <p:nvSpPr>
          <p:cNvPr id="3" name="Rectangle 2">
            <a:extLst>
              <a:ext uri="{FF2B5EF4-FFF2-40B4-BE49-F238E27FC236}">
                <a16:creationId xmlns="" xmlns:a16="http://schemas.microsoft.com/office/drawing/2014/main" id="{E23A6FE3-2187-4009-B6B9-21CBA5A53D63}"/>
              </a:ext>
            </a:extLst>
          </p:cNvPr>
          <p:cNvSpPr/>
          <p:nvPr>
            <p:custDataLst>
              <p:tags r:id="rId6"/>
            </p:custDataLst>
          </p:nvPr>
        </p:nvSpPr>
        <p:spPr>
          <a:xfrm>
            <a:off x="8172400" y="5585778"/>
            <a:ext cx="97160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28290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custDataLst>
              <p:tags r:id="rId1"/>
            </p:custDataLst>
          </p:nvPr>
        </p:nvSpPr>
        <p:spPr/>
        <p:txBody>
          <a:bodyPr/>
          <a:lstStyle/>
          <a:p>
            <a:r>
              <a:rPr lang="fr-FR" dirty="0"/>
              <a:t>Notre mission</a:t>
            </a:r>
          </a:p>
        </p:txBody>
      </p:sp>
      <p:sp>
        <p:nvSpPr>
          <p:cNvPr id="3" name="Rectangle 3"/>
          <p:cNvSpPr>
            <a:spLocks noGrp="1"/>
          </p:cNvSpPr>
          <p:nvPr>
            <p:ph type="body" idx="1"/>
            <p:custDataLst>
              <p:tags r:id="rId2"/>
            </p:custDataLst>
          </p:nvPr>
        </p:nvSpPr>
        <p:spPr>
          <a:xfrm>
            <a:off x="251520" y="1988840"/>
            <a:ext cx="8640959" cy="1390303"/>
          </a:xfrm>
        </p:spPr>
        <p:txBody>
          <a:bodyPr>
            <a:normAutofit/>
          </a:bodyPr>
          <a:lstStyle/>
          <a:p>
            <a:r>
              <a:rPr lang="fr-CA" dirty="0"/>
              <a:t>RecycleMédias a pour mission de représenter les entreprises et organisations assujetties dans leur responsabilité de financer les coûts nets des services de collecte sélective municipale et, pour assurer ce financement, d’établir une tarification équitable.</a:t>
            </a:r>
            <a:endParaRPr lang="fr-FR"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3</a:t>
            </a:fld>
            <a:endParaRPr lang="fr-CA"/>
          </a:p>
        </p:txBody>
      </p:sp>
      <p:pic>
        <p:nvPicPr>
          <p:cNvPr id="6" name="Imag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66212" y="3212976"/>
            <a:ext cx="6302132" cy="363393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Les intervenants</a:t>
            </a:r>
          </a:p>
        </p:txBody>
      </p:sp>
      <p:sp>
        <p:nvSpPr>
          <p:cNvPr id="5" name="Espace réservé du numéro de diapositive 4"/>
          <p:cNvSpPr>
            <a:spLocks noGrp="1"/>
          </p:cNvSpPr>
          <p:nvPr>
            <p:ph type="sldNum" sz="quarter" idx="12"/>
            <p:custDataLst>
              <p:tags r:id="rId2"/>
            </p:custDataLst>
          </p:nvPr>
        </p:nvSpPr>
        <p:spPr/>
        <p:txBody>
          <a:bodyPr>
            <a:normAutofit fontScale="85000" lnSpcReduction="20000"/>
          </a:bodyPr>
          <a:lstStyle/>
          <a:p>
            <a:fld id="{50935222-B196-4F9B-9AEC-1292459A754A}" type="slidenum">
              <a:rPr lang="fr-CA" smtClean="0"/>
              <a:pPr/>
              <a:t>4</a:t>
            </a:fld>
            <a:endParaRPr lang="fr-CA"/>
          </a:p>
        </p:txBody>
      </p:sp>
      <p:grpSp>
        <p:nvGrpSpPr>
          <p:cNvPr id="29" name="Groupe 28"/>
          <p:cNvGrpSpPr/>
          <p:nvPr>
            <p:custDataLst>
              <p:tags r:id="rId3"/>
            </p:custDataLst>
          </p:nvPr>
        </p:nvGrpSpPr>
        <p:grpSpPr>
          <a:xfrm>
            <a:off x="721013" y="1700808"/>
            <a:ext cx="7754508" cy="3690125"/>
            <a:chOff x="808236" y="1403267"/>
            <a:chExt cx="7272808" cy="2874243"/>
          </a:xfrm>
        </p:grpSpPr>
        <p:sp>
          <p:nvSpPr>
            <p:cNvPr id="6" name="Rectangle à coins arrondis 5"/>
            <p:cNvSpPr/>
            <p:nvPr/>
          </p:nvSpPr>
          <p:spPr>
            <a:xfrm flipV="1">
              <a:off x="808236" y="2045262"/>
              <a:ext cx="4536505" cy="2232248"/>
            </a:xfrm>
            <a:prstGeom prst="wedgeRoundRectCallout">
              <a:avLst>
                <a:gd name="adj1" fmla="val -1746"/>
                <a:gd name="adj2" fmla="val 62746"/>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gradFill>
                <a:gsLst>
                  <a:gs pos="0">
                    <a:srgbClr val="FFFFFF"/>
                  </a:gs>
                  <a:gs pos="7001">
                    <a:srgbClr val="E6E6E6"/>
                  </a:gs>
                  <a:gs pos="32001">
                    <a:srgbClr val="7D8496"/>
                  </a:gs>
                  <a:gs pos="47000">
                    <a:srgbClr val="E6E6E6"/>
                  </a:gs>
                  <a:gs pos="85001">
                    <a:srgbClr val="7D8496"/>
                  </a:gs>
                  <a:gs pos="100000">
                    <a:srgbClr val="E6E6E6"/>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Rectangle à coins arrondis 6"/>
            <p:cNvSpPr/>
            <p:nvPr/>
          </p:nvSpPr>
          <p:spPr>
            <a:xfrm flipV="1">
              <a:off x="5704780" y="2045262"/>
              <a:ext cx="2376264" cy="2232248"/>
            </a:xfrm>
            <a:prstGeom prst="wedgeRoundRectCallout">
              <a:avLst>
                <a:gd name="adj1" fmla="val 457"/>
                <a:gd name="adj2" fmla="val 58639"/>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gradFill>
                <a:gsLst>
                  <a:gs pos="0">
                    <a:srgbClr val="FFFFFF"/>
                  </a:gs>
                  <a:gs pos="7001">
                    <a:srgbClr val="E6E6E6"/>
                  </a:gs>
                  <a:gs pos="32001">
                    <a:srgbClr val="7D8496"/>
                  </a:gs>
                  <a:gs pos="47000">
                    <a:srgbClr val="E6E6E6"/>
                  </a:gs>
                  <a:gs pos="85001">
                    <a:srgbClr val="7D8496"/>
                  </a:gs>
                  <a:gs pos="100000">
                    <a:srgbClr val="E6E6E6"/>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8" name="ZoneTexte 7"/>
            <p:cNvSpPr txBox="1"/>
            <p:nvPr/>
          </p:nvSpPr>
          <p:spPr>
            <a:xfrm>
              <a:off x="3077900" y="1403267"/>
              <a:ext cx="1043747" cy="646331"/>
            </a:xfrm>
            <a:prstGeom prst="rect">
              <a:avLst/>
            </a:prstGeom>
            <a:noFill/>
          </p:spPr>
          <p:txBody>
            <a:bodyPr wrap="none" rtlCol="0">
              <a:spAutoFit/>
            </a:bodyPr>
            <a:lstStyle/>
            <a:p>
              <a:r>
                <a:rPr lang="fr-CA" b="1" dirty="0">
                  <a:latin typeface="Constantia" pitchFamily="18" charset="0"/>
                </a:rPr>
                <a:t>Secteur </a:t>
              </a:r>
            </a:p>
            <a:p>
              <a:r>
                <a:rPr lang="fr-CA" b="1" dirty="0">
                  <a:latin typeface="Constantia" pitchFamily="18" charset="0"/>
                </a:rPr>
                <a:t>Public</a:t>
              </a:r>
            </a:p>
          </p:txBody>
        </p:sp>
        <p:sp>
          <p:nvSpPr>
            <p:cNvPr id="9" name="ZoneTexte 8"/>
            <p:cNvSpPr txBox="1"/>
            <p:nvPr/>
          </p:nvSpPr>
          <p:spPr>
            <a:xfrm>
              <a:off x="6001909" y="1403267"/>
              <a:ext cx="997132" cy="646331"/>
            </a:xfrm>
            <a:prstGeom prst="rect">
              <a:avLst/>
            </a:prstGeom>
            <a:noFill/>
          </p:spPr>
          <p:txBody>
            <a:bodyPr wrap="none" rtlCol="0">
              <a:spAutoFit/>
            </a:bodyPr>
            <a:lstStyle/>
            <a:p>
              <a:r>
                <a:rPr lang="fr-CA" b="1" dirty="0">
                  <a:latin typeface="Constantia" pitchFamily="18" charset="0"/>
                </a:rPr>
                <a:t>Secteur</a:t>
              </a:r>
            </a:p>
            <a:p>
              <a:r>
                <a:rPr lang="fr-CA" b="1" dirty="0">
                  <a:latin typeface="Constantia" pitchFamily="18" charset="0"/>
                </a:rPr>
                <a:t>Privé</a:t>
              </a:r>
            </a:p>
          </p:txBody>
        </p:sp>
        <p:grpSp>
          <p:nvGrpSpPr>
            <p:cNvPr id="10" name="Groupe 9"/>
            <p:cNvGrpSpPr/>
            <p:nvPr/>
          </p:nvGrpSpPr>
          <p:grpSpPr>
            <a:xfrm>
              <a:off x="952252" y="2279400"/>
              <a:ext cx="1913068" cy="1763972"/>
              <a:chOff x="-216025" y="426061"/>
              <a:chExt cx="1913068" cy="1763972"/>
            </a:xfrm>
            <a:scene3d>
              <a:camera prst="orthographicFront"/>
              <a:lightRig rig="flat" dir="t"/>
            </a:scene3d>
          </p:grpSpPr>
          <p:sp>
            <p:nvSpPr>
              <p:cNvPr id="11" name="Rectangle à coins arrondis 10"/>
              <p:cNvSpPr/>
              <p:nvPr/>
            </p:nvSpPr>
            <p:spPr>
              <a:xfrm>
                <a:off x="-216025" y="426061"/>
                <a:ext cx="1890898" cy="1763972"/>
              </a:xfrm>
              <a:prstGeom prst="roundRect">
                <a:avLst>
                  <a:gd name="adj" fmla="val 10000"/>
                </a:avLst>
              </a:prstGeom>
              <a:solidFill>
                <a:schemeClr val="accent1">
                  <a:lumMod val="75000"/>
                </a:schemeClr>
              </a:solidFill>
              <a:sp3d prstMaterial="plastic">
                <a:bevelT w="120900" h="88900"/>
                <a:bevelB w="88900" h="31750" prst="angle"/>
              </a:sp3d>
            </p:spPr>
            <p:style>
              <a:lnRef idx="0">
                <a:schemeClr val="lt2">
                  <a:hueOff val="0"/>
                  <a:satOff val="0"/>
                  <a:lumOff val="0"/>
                  <a:alphaOff val="0"/>
                </a:schemeClr>
              </a:lnRef>
              <a:fillRef idx="3">
                <a:schemeClr val="dk2">
                  <a:hueOff val="0"/>
                  <a:satOff val="0"/>
                  <a:lumOff val="0"/>
                  <a:alphaOff val="0"/>
                </a:schemeClr>
              </a:fillRef>
              <a:effectRef idx="2">
                <a:schemeClr val="dk2">
                  <a:hueOff val="0"/>
                  <a:satOff val="0"/>
                  <a:lumOff val="0"/>
                  <a:alphaOff val="0"/>
                </a:schemeClr>
              </a:effectRef>
              <a:fontRef idx="minor">
                <a:schemeClr val="lt1"/>
              </a:fontRef>
            </p:style>
          </p:sp>
          <p:sp>
            <p:nvSpPr>
              <p:cNvPr id="12" name="Rectangle 11"/>
              <p:cNvSpPr/>
              <p:nvPr/>
            </p:nvSpPr>
            <p:spPr>
              <a:xfrm>
                <a:off x="-90525" y="467346"/>
                <a:ext cx="1787568" cy="166064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defTabSz="711200">
                  <a:lnSpc>
                    <a:spcPct val="90000"/>
                  </a:lnSpc>
                  <a:spcBef>
                    <a:spcPct val="0"/>
                  </a:spcBef>
                  <a:spcAft>
                    <a:spcPct val="35000"/>
                  </a:spcAft>
                </a:pPr>
                <a:r>
                  <a:rPr lang="fr-CA" sz="1600" kern="1200" dirty="0">
                    <a:latin typeface="Constantia" pitchFamily="18" charset="0"/>
                  </a:rPr>
                  <a:t>Ministère du Développement Durable, Environnement, </a:t>
                </a:r>
                <a:r>
                  <a:rPr lang="fr-CA" sz="1600" dirty="0">
                    <a:latin typeface="Constantia" pitchFamily="18" charset="0"/>
                  </a:rPr>
                  <a:t>et Lutte aux  changements climatiques</a:t>
                </a:r>
                <a:endParaRPr lang="fr-CA" sz="1600" kern="1200" dirty="0">
                  <a:latin typeface="Constantia" pitchFamily="18" charset="0"/>
                </a:endParaRPr>
              </a:p>
            </p:txBody>
          </p:sp>
        </p:grpSp>
        <p:grpSp>
          <p:nvGrpSpPr>
            <p:cNvPr id="13" name="Groupe 12"/>
            <p:cNvGrpSpPr/>
            <p:nvPr/>
          </p:nvGrpSpPr>
          <p:grpSpPr>
            <a:xfrm>
              <a:off x="3165717" y="2279400"/>
              <a:ext cx="2099669" cy="1763972"/>
              <a:chOff x="1997440" y="426061"/>
              <a:chExt cx="2099669" cy="1763972"/>
            </a:xfrm>
            <a:scene3d>
              <a:camera prst="orthographicFront"/>
              <a:lightRig rig="flat" dir="t"/>
            </a:scene3d>
          </p:grpSpPr>
          <p:sp>
            <p:nvSpPr>
              <p:cNvPr id="14" name="Rectangle à coins arrondis 13"/>
              <p:cNvSpPr/>
              <p:nvPr/>
            </p:nvSpPr>
            <p:spPr>
              <a:xfrm>
                <a:off x="1997440" y="426061"/>
                <a:ext cx="1890898" cy="1763972"/>
              </a:xfrm>
              <a:prstGeom prst="roundRect">
                <a:avLst>
                  <a:gd name="adj" fmla="val 10000"/>
                </a:avLst>
              </a:prstGeom>
              <a:solidFill>
                <a:schemeClr val="accent1">
                  <a:lumMod val="75000"/>
                </a:schemeClr>
              </a:solidFill>
              <a:sp3d prstMaterial="plastic">
                <a:bevelT w="120900" h="88900"/>
                <a:bevelB w="88900" h="31750" prst="angle"/>
              </a:sp3d>
            </p:spPr>
            <p:style>
              <a:lnRef idx="0">
                <a:schemeClr val="lt2">
                  <a:hueOff val="0"/>
                  <a:satOff val="0"/>
                  <a:lumOff val="0"/>
                  <a:alphaOff val="0"/>
                </a:schemeClr>
              </a:lnRef>
              <a:fillRef idx="3">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15" name="Rectangle 14"/>
              <p:cNvSpPr/>
              <p:nvPr/>
            </p:nvSpPr>
            <p:spPr>
              <a:xfrm>
                <a:off x="2309541" y="488787"/>
                <a:ext cx="1787568" cy="166064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defTabSz="711200">
                  <a:lnSpc>
                    <a:spcPct val="90000"/>
                  </a:lnSpc>
                  <a:spcBef>
                    <a:spcPct val="0"/>
                  </a:spcBef>
                  <a:spcAft>
                    <a:spcPct val="35000"/>
                  </a:spcAft>
                </a:pPr>
                <a:r>
                  <a:rPr lang="fr-CA" sz="1600" kern="1200" dirty="0" err="1">
                    <a:latin typeface="Constantia" pitchFamily="18" charset="0"/>
                  </a:rPr>
                  <a:t>Recyc</a:t>
                </a:r>
                <a:r>
                  <a:rPr lang="fr-CA" sz="1600" kern="1200" dirty="0">
                    <a:latin typeface="Constantia" pitchFamily="18" charset="0"/>
                  </a:rPr>
                  <a:t>-Québec:</a:t>
                </a:r>
              </a:p>
              <a:p>
                <a:pPr lvl="0" defTabSz="711200">
                  <a:lnSpc>
                    <a:spcPct val="90000"/>
                  </a:lnSpc>
                  <a:spcBef>
                    <a:spcPct val="0"/>
                  </a:spcBef>
                  <a:spcAft>
                    <a:spcPct val="35000"/>
                  </a:spcAft>
                </a:pPr>
                <a:r>
                  <a:rPr lang="fr-CA" sz="1600" kern="1200" dirty="0">
                    <a:latin typeface="Constantia" pitchFamily="18" charset="0"/>
                  </a:rPr>
                  <a:t>La société  québécoise de récupération et de recyclage</a:t>
                </a:r>
              </a:p>
            </p:txBody>
          </p:sp>
        </p:grpSp>
        <p:grpSp>
          <p:nvGrpSpPr>
            <p:cNvPr id="16" name="Groupe 15"/>
            <p:cNvGrpSpPr/>
            <p:nvPr/>
          </p:nvGrpSpPr>
          <p:grpSpPr>
            <a:xfrm>
              <a:off x="5929854" y="2193854"/>
              <a:ext cx="1926115" cy="602329"/>
              <a:chOff x="4761578" y="340515"/>
              <a:chExt cx="1890898" cy="602329"/>
            </a:xfrm>
            <a:scene3d>
              <a:camera prst="orthographicFront"/>
              <a:lightRig rig="flat" dir="t"/>
            </a:scene3d>
          </p:grpSpPr>
          <p:sp>
            <p:nvSpPr>
              <p:cNvPr id="17" name="Rectangle à coins arrondis 16"/>
              <p:cNvSpPr/>
              <p:nvPr/>
            </p:nvSpPr>
            <p:spPr>
              <a:xfrm>
                <a:off x="4761578" y="341671"/>
                <a:ext cx="1890898" cy="601173"/>
              </a:xfrm>
              <a:prstGeom prst="roundRect">
                <a:avLst>
                  <a:gd name="adj" fmla="val 10000"/>
                </a:avLst>
              </a:prstGeom>
              <a:solidFill>
                <a:schemeClr val="accent1">
                  <a:lumMod val="75000"/>
                </a:schemeClr>
              </a:solidFill>
              <a:sp3d prstMaterial="plastic">
                <a:bevelT w="120900" h="88900"/>
                <a:bevelB w="88900" h="31750" prst="angle"/>
              </a:sp3d>
            </p:spPr>
            <p:style>
              <a:lnRef idx="0">
                <a:schemeClr val="lt2">
                  <a:hueOff val="0"/>
                  <a:satOff val="0"/>
                  <a:lumOff val="0"/>
                  <a:alphaOff val="0"/>
                </a:schemeClr>
              </a:lnRef>
              <a:fillRef idx="3">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18" name="Rectangle 17"/>
              <p:cNvSpPr/>
              <p:nvPr/>
            </p:nvSpPr>
            <p:spPr>
              <a:xfrm>
                <a:off x="4796794" y="340515"/>
                <a:ext cx="1855682" cy="56595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CA" sz="1600" kern="1200" dirty="0">
                    <a:latin typeface="Constantia" pitchFamily="18" charset="0"/>
                  </a:rPr>
                  <a:t>Éco Entreprises Québec</a:t>
                </a:r>
              </a:p>
            </p:txBody>
          </p:sp>
        </p:grpSp>
        <p:grpSp>
          <p:nvGrpSpPr>
            <p:cNvPr id="19" name="Groupe 18"/>
            <p:cNvGrpSpPr/>
            <p:nvPr/>
          </p:nvGrpSpPr>
          <p:grpSpPr>
            <a:xfrm>
              <a:off x="5965071" y="2895200"/>
              <a:ext cx="1890898" cy="554494"/>
              <a:chOff x="4796794" y="1041861"/>
              <a:chExt cx="1890898" cy="554494"/>
            </a:xfrm>
            <a:scene3d>
              <a:camera prst="orthographicFront"/>
              <a:lightRig rig="flat" dir="t"/>
            </a:scene3d>
          </p:grpSpPr>
          <p:sp>
            <p:nvSpPr>
              <p:cNvPr id="20" name="Rectangle à coins arrondis 19"/>
              <p:cNvSpPr/>
              <p:nvPr/>
            </p:nvSpPr>
            <p:spPr>
              <a:xfrm>
                <a:off x="4796794" y="1071841"/>
                <a:ext cx="1890898" cy="494535"/>
              </a:xfrm>
              <a:prstGeom prst="roundRect">
                <a:avLst>
                  <a:gd name="adj" fmla="val 10000"/>
                </a:avLst>
              </a:prstGeom>
              <a:solidFill>
                <a:schemeClr val="tx2">
                  <a:lumMod val="60000"/>
                  <a:lumOff val="40000"/>
                </a:schemeClr>
              </a:solidFill>
              <a:ln w="63500" cmpd="tri">
                <a:solidFill>
                  <a:schemeClr val="tx2">
                    <a:lumMod val="75000"/>
                  </a:schemeClr>
                </a:solidFill>
              </a:ln>
              <a:sp3d prstMaterial="plastic">
                <a:bevelT w="120900" h="88900"/>
                <a:bevelB w="88900" h="31750" prst="angle"/>
              </a:sp3d>
            </p:spPr>
            <p:style>
              <a:lnRef idx="0">
                <a:scrgbClr r="0" g="0" b="0"/>
              </a:lnRef>
              <a:fillRef idx="3">
                <a:scrgbClr r="0" g="0" b="0"/>
              </a:fillRef>
              <a:effectRef idx="1">
                <a:schemeClr val="dk2">
                  <a:hueOff val="0"/>
                  <a:satOff val="0"/>
                  <a:lumOff val="0"/>
                  <a:alphaOff val="0"/>
                </a:schemeClr>
              </a:effectRef>
              <a:fontRef idx="minor">
                <a:schemeClr val="lt1"/>
              </a:fontRef>
            </p:style>
          </p:sp>
          <p:sp>
            <p:nvSpPr>
              <p:cNvPr id="21" name="Rectangle 20"/>
              <p:cNvSpPr/>
              <p:nvPr/>
            </p:nvSpPr>
            <p:spPr>
              <a:xfrm>
                <a:off x="4802032" y="1041861"/>
                <a:ext cx="1856396" cy="554494"/>
              </a:xfrm>
              <a:prstGeom prst="rect">
                <a:avLst/>
              </a:prstGeom>
              <a:solidFill>
                <a:schemeClr val="accent2">
                  <a:lumMod val="60000"/>
                  <a:lumOff val="40000"/>
                </a:schemeClr>
              </a:solidFill>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CA" sz="1800" b="1" kern="1200" dirty="0">
                    <a:solidFill>
                      <a:schemeClr val="tx1"/>
                    </a:solidFill>
                    <a:latin typeface="Constantia" pitchFamily="18" charset="0"/>
                  </a:rPr>
                  <a:t>RecycleMédias</a:t>
                </a:r>
              </a:p>
            </p:txBody>
          </p:sp>
        </p:grpSp>
        <p:grpSp>
          <p:nvGrpSpPr>
            <p:cNvPr id="22" name="Groupe 21"/>
            <p:cNvGrpSpPr/>
            <p:nvPr/>
          </p:nvGrpSpPr>
          <p:grpSpPr>
            <a:xfrm>
              <a:off x="5929855" y="3521570"/>
              <a:ext cx="1926114" cy="559762"/>
              <a:chOff x="4761578" y="1668231"/>
              <a:chExt cx="1896850" cy="559762"/>
            </a:xfrm>
            <a:scene3d>
              <a:camera prst="orthographicFront"/>
              <a:lightRig rig="flat" dir="t"/>
            </a:scene3d>
          </p:grpSpPr>
          <p:sp>
            <p:nvSpPr>
              <p:cNvPr id="23" name="Rectangle à coins arrondis 22"/>
              <p:cNvSpPr/>
              <p:nvPr/>
            </p:nvSpPr>
            <p:spPr>
              <a:xfrm>
                <a:off x="4767530" y="1668231"/>
                <a:ext cx="1890898" cy="559762"/>
              </a:xfrm>
              <a:prstGeom prst="roundRect">
                <a:avLst>
                  <a:gd name="adj" fmla="val 10000"/>
                </a:avLst>
              </a:prstGeom>
              <a:solidFill>
                <a:schemeClr val="accent1">
                  <a:lumMod val="75000"/>
                </a:schemeClr>
              </a:solidFill>
              <a:sp3d prstMaterial="plastic">
                <a:bevelT w="120900" h="88900"/>
                <a:bevelB w="88900" h="31750" prst="angle"/>
              </a:sp3d>
            </p:spPr>
            <p:style>
              <a:lnRef idx="0">
                <a:schemeClr val="lt2">
                  <a:hueOff val="0"/>
                  <a:satOff val="0"/>
                  <a:lumOff val="0"/>
                  <a:alphaOff val="0"/>
                </a:schemeClr>
              </a:lnRef>
              <a:fillRef idx="3">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24" name="Rectangle 23"/>
              <p:cNvSpPr/>
              <p:nvPr/>
            </p:nvSpPr>
            <p:spPr>
              <a:xfrm>
                <a:off x="4761578" y="1686523"/>
                <a:ext cx="1858108" cy="52697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CA" sz="1600" kern="1200" dirty="0">
                    <a:latin typeface="Constantia" pitchFamily="18" charset="0"/>
                  </a:rPr>
                  <a:t>Agence de publicité agréée*</a:t>
                </a:r>
              </a:p>
            </p:txBody>
          </p:sp>
        </p:grpSp>
        <p:cxnSp>
          <p:nvCxnSpPr>
            <p:cNvPr id="25" name="Connecteur droit 24"/>
            <p:cNvCxnSpPr>
              <a:stCxn id="12" idx="3"/>
              <a:endCxn id="14" idx="1"/>
            </p:cNvCxnSpPr>
            <p:nvPr/>
          </p:nvCxnSpPr>
          <p:spPr>
            <a:xfrm>
              <a:off x="2865320" y="3151006"/>
              <a:ext cx="300397" cy="10380"/>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6" name="Connecteur droit 25"/>
            <p:cNvCxnSpPr/>
            <p:nvPr/>
          </p:nvCxnSpPr>
          <p:spPr>
            <a:xfrm>
              <a:off x="5181378" y="3115535"/>
              <a:ext cx="734895"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27" name="Connecteur droit 26"/>
            <p:cNvCxnSpPr/>
            <p:nvPr/>
          </p:nvCxnSpPr>
          <p:spPr>
            <a:xfrm flipV="1">
              <a:off x="5181378" y="2476832"/>
              <a:ext cx="734895" cy="638703"/>
            </a:xfrm>
            <a:prstGeom prst="line">
              <a:avLst/>
            </a:prstGeom>
          </p:spPr>
          <p:style>
            <a:lnRef idx="2">
              <a:schemeClr val="accent6"/>
            </a:lnRef>
            <a:fillRef idx="0">
              <a:schemeClr val="accent6"/>
            </a:fillRef>
            <a:effectRef idx="1">
              <a:schemeClr val="accent6"/>
            </a:effectRef>
            <a:fontRef idx="minor">
              <a:schemeClr val="tx1"/>
            </a:fontRef>
          </p:style>
        </p:cxnSp>
        <p:cxnSp>
          <p:nvCxnSpPr>
            <p:cNvPr id="28" name="Connecteur droit 27"/>
            <p:cNvCxnSpPr>
              <a:stCxn id="14" idx="3"/>
              <a:endCxn id="24" idx="1"/>
            </p:cNvCxnSpPr>
            <p:nvPr/>
          </p:nvCxnSpPr>
          <p:spPr>
            <a:xfrm>
              <a:off x="5056615" y="3161387"/>
              <a:ext cx="873240" cy="641961"/>
            </a:xfrm>
            <a:prstGeom prst="line">
              <a:avLst/>
            </a:prstGeom>
          </p:spPr>
          <p:style>
            <a:lnRef idx="2">
              <a:schemeClr val="accent6"/>
            </a:lnRef>
            <a:fillRef idx="0">
              <a:schemeClr val="accent6"/>
            </a:fillRef>
            <a:effectRef idx="1">
              <a:schemeClr val="accent6"/>
            </a:effectRef>
            <a:fontRef idx="minor">
              <a:schemeClr val="tx1"/>
            </a:fontRef>
          </p:style>
        </p:cxnSp>
      </p:grpSp>
    </p:spTree>
    <p:extLst>
      <p:ext uri="{BB962C8B-B14F-4D97-AF65-F5344CB8AC3E}">
        <p14:creationId xmlns:p14="http://schemas.microsoft.com/office/powerpoint/2010/main" val="36345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4800" dirty="0"/>
              <a:t>Les personnes assujetties</a:t>
            </a:r>
          </a:p>
        </p:txBody>
      </p:sp>
      <p:sp>
        <p:nvSpPr>
          <p:cNvPr id="3" name="Espace réservé du texte 2"/>
          <p:cNvSpPr>
            <a:spLocks noGrp="1"/>
          </p:cNvSpPr>
          <p:nvPr>
            <p:ph type="body" idx="1"/>
            <p:custDataLst>
              <p:tags r:id="rId2"/>
            </p:custDataLst>
          </p:nvPr>
        </p:nvSpPr>
        <p:spPr>
          <a:xfrm>
            <a:off x="251520" y="1700808"/>
            <a:ext cx="8640960" cy="4752528"/>
          </a:xfrm>
        </p:spPr>
        <p:txBody>
          <a:bodyPr>
            <a:noAutofit/>
          </a:bodyPr>
          <a:lstStyle/>
          <a:p>
            <a:r>
              <a:rPr lang="fr-CA" sz="2400" dirty="0"/>
              <a:t>Les personnes assujetties à la « </a:t>
            </a:r>
            <a:r>
              <a:rPr lang="fr-CA" sz="2200" b="1" i="1" dirty="0"/>
              <a:t>Loi sur la qualité de l’environnement</a:t>
            </a:r>
            <a:r>
              <a:rPr lang="fr-CA" sz="2200" dirty="0"/>
              <a:t> </a:t>
            </a:r>
            <a:r>
              <a:rPr lang="fr-CA" sz="2400" dirty="0"/>
              <a:t>» sont les entreprises et les organisations propriétaires ou distributeurs, d’une marque, d’un nom ou d’un signe distinctif, qui mettent en marché au Québec des « </a:t>
            </a:r>
            <a:r>
              <a:rPr lang="fr-CA" sz="2400" b="1" i="1" dirty="0"/>
              <a:t>journaux</a:t>
            </a:r>
            <a:r>
              <a:rPr lang="fr-CA" sz="2400" dirty="0"/>
              <a:t> ». </a:t>
            </a:r>
          </a:p>
          <a:p>
            <a:endParaRPr lang="fr-CA" sz="2400" dirty="0"/>
          </a:p>
          <a:p>
            <a:r>
              <a:rPr lang="fr-CA" sz="2400" dirty="0"/>
              <a:t>Un journal est défini par tout écrit périodique consacré à l’actualité et publié sur du papier journal. </a:t>
            </a:r>
          </a:p>
          <a:p>
            <a:endParaRPr lang="fr-CA" sz="2400" dirty="0"/>
          </a:p>
          <a:p>
            <a:r>
              <a:rPr lang="fr-CA" sz="2400" dirty="0"/>
              <a:t>Lorsque le propriétaire n’a ni domicile ni établissement au Québec, l’obligation incombe alors au premier fournisseur au Québec, qu’il en soit ou non l’importateur (</a:t>
            </a:r>
            <a:r>
              <a:rPr lang="fr-CA" sz="2400" dirty="0" smtClean="0"/>
              <a:t>le distributeur</a:t>
            </a:r>
            <a:r>
              <a:rPr lang="fr-CA" sz="2400" dirty="0"/>
              <a:t>). </a:t>
            </a:r>
          </a:p>
          <a:p>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5</a:t>
            </a:fld>
            <a:endParaRPr lang="fr-C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
            </a:r>
            <a:br>
              <a:rPr lang="fr-CA" dirty="0"/>
            </a:br>
            <a:r>
              <a:rPr lang="fr-CA" dirty="0"/>
              <a:t>LE RÉGIME DE COMPENSATION </a:t>
            </a:r>
          </a:p>
        </p:txBody>
      </p:sp>
      <p:sp>
        <p:nvSpPr>
          <p:cNvPr id="3" name="Espace réservé du texte 2"/>
          <p:cNvSpPr>
            <a:spLocks noGrp="1"/>
          </p:cNvSpPr>
          <p:nvPr>
            <p:ph type="body" idx="1"/>
            <p:custDataLst>
              <p:tags r:id="rId2"/>
            </p:custDataLst>
          </p:nvPr>
        </p:nvSpPr>
        <p:spPr/>
        <p:txBody>
          <a:bodyPr>
            <a:normAutofit fontScale="77500" lnSpcReduction="20000"/>
          </a:bodyPr>
          <a:lstStyle/>
          <a:p>
            <a:pPr marL="0" indent="0">
              <a:buNone/>
            </a:pPr>
            <a:endParaRPr lang="fr-CA" dirty="0"/>
          </a:p>
          <a:p>
            <a:r>
              <a:rPr lang="fr-CA" sz="3000" dirty="0"/>
              <a:t>Depuis le 1er mars 2005, le régime de compensation édicté par la « </a:t>
            </a:r>
            <a:r>
              <a:rPr lang="fr-CA" sz="3000" b="1" i="1" dirty="0"/>
              <a:t>Loi sur la qualité de l’environnement </a:t>
            </a:r>
            <a:r>
              <a:rPr lang="fr-CA" sz="3000" i="1" dirty="0"/>
              <a:t>» </a:t>
            </a:r>
            <a:r>
              <a:rPr lang="fr-CA" sz="3000" dirty="0"/>
              <a:t>et le « </a:t>
            </a:r>
            <a:r>
              <a:rPr lang="fr-CA" sz="3000" b="1" i="1" dirty="0"/>
              <a:t>Règlement sur la compensation pour les services municipaux fournis en vue d’assurer la récupération et la valorisation de matières résiduelles </a:t>
            </a:r>
            <a:r>
              <a:rPr lang="fr-CA" sz="3000" i="1" dirty="0"/>
              <a:t>» </a:t>
            </a:r>
            <a:r>
              <a:rPr lang="fr-CA" sz="3000" dirty="0"/>
              <a:t>créent l’obligation légale pour les entreprises et organisations assujetties de financer leur part des coûts nets des services municipaux de collecte sélective, et ce, dans une perspective de développement durable. </a:t>
            </a:r>
          </a:p>
          <a:p>
            <a:endParaRPr lang="fr-CA" sz="2600" dirty="0"/>
          </a:p>
          <a:p>
            <a:r>
              <a:rPr lang="fr-CA" sz="3000" dirty="0"/>
              <a:t>Le financement des coûts nets s’effectue au moyen des compensations des entreprises et des organisations assujetties, </a:t>
            </a:r>
            <a:r>
              <a:rPr lang="fr-CA" sz="3000" dirty="0" smtClean="0"/>
              <a:t>calculées </a:t>
            </a:r>
            <a:r>
              <a:rPr lang="fr-CA" sz="3000" dirty="0"/>
              <a:t>à partir des matières et des quantités générées (en tonnes métriques). </a:t>
            </a:r>
          </a:p>
          <a:p>
            <a:pPr marL="0" indent="0">
              <a:buNone/>
            </a:pPr>
            <a:endParaRPr lang="fr-CA"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6</a:t>
            </a:fld>
            <a:endParaRPr lang="fr-CA"/>
          </a:p>
        </p:txBody>
      </p:sp>
    </p:spTree>
    <p:extLst>
      <p:ext uri="{BB962C8B-B14F-4D97-AF65-F5344CB8AC3E}">
        <p14:creationId xmlns:p14="http://schemas.microsoft.com/office/powerpoint/2010/main" val="3698608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Administration de </a:t>
            </a:r>
            <a:r>
              <a:rPr lang="fr-CA" dirty="0" err="1"/>
              <a:t>recyclemédias</a:t>
            </a:r>
            <a:endParaRPr lang="fr-CA" dirty="0"/>
          </a:p>
        </p:txBody>
      </p:sp>
      <p:graphicFrame>
        <p:nvGraphicFramePr>
          <p:cNvPr id="3" name="Diagramme 2"/>
          <p:cNvGraphicFramePr/>
          <p:nvPr>
            <p:custDataLst>
              <p:tags r:id="rId2"/>
            </p:custDataLst>
            <p:extLst>
              <p:ext uri="{D42A27DB-BD31-4B8C-83A1-F6EECF244321}">
                <p14:modId xmlns:p14="http://schemas.microsoft.com/office/powerpoint/2010/main" val="2101473358"/>
              </p:ext>
            </p:extLst>
          </p:nvPr>
        </p:nvGraphicFramePr>
        <p:xfrm>
          <a:off x="251520" y="1700808"/>
          <a:ext cx="8532440" cy="38918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ZoneTexte 5"/>
          <p:cNvSpPr txBox="1"/>
          <p:nvPr>
            <p:custDataLst>
              <p:tags r:id="rId3"/>
            </p:custDataLst>
          </p:nvPr>
        </p:nvSpPr>
        <p:spPr>
          <a:xfrm>
            <a:off x="539552" y="5589240"/>
            <a:ext cx="4677884" cy="646331"/>
          </a:xfrm>
          <a:prstGeom prst="rect">
            <a:avLst/>
          </a:prstGeom>
          <a:noFill/>
        </p:spPr>
        <p:txBody>
          <a:bodyPr wrap="none" rtlCol="0">
            <a:spAutoFit/>
          </a:bodyPr>
          <a:lstStyle/>
          <a:p>
            <a:r>
              <a:rPr lang="fr-CA" dirty="0"/>
              <a:t>Email : </a:t>
            </a:r>
            <a:r>
              <a:rPr lang="fr-CA" dirty="0">
                <a:hlinkClick r:id="rId12"/>
              </a:rPr>
              <a:t>communication@recyclemedias.com</a:t>
            </a:r>
            <a:endParaRPr lang="fr-CA" dirty="0"/>
          </a:p>
          <a:p>
            <a:r>
              <a:rPr lang="fr-CA" dirty="0"/>
              <a:t>Téléphone : (450) 741-6455 et (514) 664-5548</a:t>
            </a:r>
          </a:p>
        </p:txBody>
      </p:sp>
      <p:sp>
        <p:nvSpPr>
          <p:cNvPr id="4" name="Espace réservé du numéro de diapositive 3"/>
          <p:cNvSpPr>
            <a:spLocks noGrp="1"/>
          </p:cNvSpPr>
          <p:nvPr>
            <p:ph type="sldNum" sz="quarter" idx="12"/>
            <p:custDataLst>
              <p:tags r:id="rId4"/>
            </p:custDataLst>
          </p:nvPr>
        </p:nvSpPr>
        <p:spPr/>
        <p:txBody>
          <a:bodyPr>
            <a:normAutofit fontScale="85000" lnSpcReduction="20000"/>
          </a:bodyPr>
          <a:lstStyle/>
          <a:p>
            <a:fld id="{50935222-B196-4F9B-9AEC-1292459A754A}" type="slidenum">
              <a:rPr lang="fr-CA" smtClean="0"/>
              <a:pPr/>
              <a:t>7</a:t>
            </a:fld>
            <a:endParaRPr lang="fr-CA"/>
          </a:p>
        </p:txBody>
      </p:sp>
    </p:spTree>
    <p:extLst>
      <p:ext uri="{BB962C8B-B14F-4D97-AF65-F5344CB8AC3E}">
        <p14:creationId xmlns:p14="http://schemas.microsoft.com/office/powerpoint/2010/main" val="2055917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r>
              <a:rPr lang="fr-CA" dirty="0"/>
              <a:t>Processus d’approbation du tarif </a:t>
            </a:r>
            <a:r>
              <a:rPr lang="fr-CA" dirty="0" smtClean="0"/>
              <a:t>2020</a:t>
            </a:r>
            <a:endParaRPr lang="fr-CA" dirty="0"/>
          </a:p>
        </p:txBody>
      </p:sp>
      <p:sp>
        <p:nvSpPr>
          <p:cNvPr id="4" name="Espace réservé du numéro de diapositive 3"/>
          <p:cNvSpPr>
            <a:spLocks noGrp="1"/>
          </p:cNvSpPr>
          <p:nvPr>
            <p:ph type="sldNum" sz="quarter" idx="12"/>
            <p:custDataLst>
              <p:tags r:id="rId2"/>
            </p:custDataLst>
          </p:nvPr>
        </p:nvSpPr>
        <p:spPr/>
        <p:txBody>
          <a:bodyPr>
            <a:normAutofit fontScale="85000" lnSpcReduction="20000"/>
          </a:bodyPr>
          <a:lstStyle/>
          <a:p>
            <a:fld id="{50935222-B196-4F9B-9AEC-1292459A754A}" type="slidenum">
              <a:rPr lang="fr-CA" smtClean="0"/>
              <a:pPr/>
              <a:t>8</a:t>
            </a:fld>
            <a:endParaRPr lang="fr-CA"/>
          </a:p>
        </p:txBody>
      </p:sp>
      <p:graphicFrame>
        <p:nvGraphicFramePr>
          <p:cNvPr id="5" name="Diagramme 4"/>
          <p:cNvGraphicFramePr/>
          <p:nvPr>
            <p:custDataLst>
              <p:tags r:id="rId3"/>
            </p:custDataLst>
            <p:extLst>
              <p:ext uri="{D42A27DB-BD31-4B8C-83A1-F6EECF244321}">
                <p14:modId xmlns:p14="http://schemas.microsoft.com/office/powerpoint/2010/main" val="1742777399"/>
              </p:ext>
            </p:extLst>
          </p:nvPr>
        </p:nvGraphicFramePr>
        <p:xfrm>
          <a:off x="755576" y="1700808"/>
          <a:ext cx="7416824" cy="45365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5516349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Mise à jour : tarif</a:t>
            </a:r>
          </a:p>
        </p:txBody>
      </p:sp>
      <p:sp>
        <p:nvSpPr>
          <p:cNvPr id="3" name="Espace réservé du texte 2"/>
          <p:cNvSpPr>
            <a:spLocks noGrp="1"/>
          </p:cNvSpPr>
          <p:nvPr>
            <p:ph type="body" idx="1"/>
            <p:custDataLst>
              <p:tags r:id="rId2"/>
            </p:custDataLst>
          </p:nvPr>
        </p:nvSpPr>
        <p:spPr>
          <a:xfrm>
            <a:off x="251520" y="1700808"/>
            <a:ext cx="8640960" cy="4824536"/>
          </a:xfrm>
        </p:spPr>
        <p:txBody>
          <a:bodyPr tIns="46800">
            <a:noAutofit/>
          </a:bodyPr>
          <a:lstStyle/>
          <a:p>
            <a:r>
              <a:rPr lang="fr-CA" sz="1800" dirty="0" smtClean="0"/>
              <a:t>Tarif 2018 :</a:t>
            </a:r>
          </a:p>
          <a:p>
            <a:pPr lvl="1"/>
            <a:r>
              <a:rPr lang="fr-CA" sz="1400" dirty="0" smtClean="0"/>
              <a:t>98,70 % montants reçus</a:t>
            </a:r>
          </a:p>
          <a:p>
            <a:pPr lvl="1"/>
            <a:r>
              <a:rPr lang="fr-CA" sz="1400" dirty="0"/>
              <a:t>2</a:t>
            </a:r>
            <a:r>
              <a:rPr lang="fr-CA" sz="1400" dirty="0" smtClean="0"/>
              <a:t> 500 000 $ subvention reçue</a:t>
            </a:r>
          </a:p>
          <a:p>
            <a:pPr lvl="1"/>
            <a:r>
              <a:rPr lang="fr-CA" sz="1400" dirty="0" smtClean="0"/>
              <a:t>200 000 $ de remise de surplus d’opération</a:t>
            </a:r>
          </a:p>
          <a:p>
            <a:pPr lvl="1"/>
            <a:r>
              <a:rPr lang="fr-CA" sz="1400" dirty="0" smtClean="0"/>
              <a:t>Publicité à faire paraître est requise entre le 28 février 2019 et le 30 septembre 2019 (dû au retard de </a:t>
            </a:r>
            <a:r>
              <a:rPr lang="fr-CA" sz="1400" dirty="0" err="1" smtClean="0"/>
              <a:t>Recyc</a:t>
            </a:r>
            <a:r>
              <a:rPr lang="fr-CA" sz="1400" dirty="0" smtClean="0"/>
              <a:t>-Québec la campagne se terminera à la fin décembre 2019).</a:t>
            </a:r>
          </a:p>
          <a:p>
            <a:pPr lvl="1"/>
            <a:r>
              <a:rPr lang="fr-CA" sz="1400" dirty="0" smtClean="0"/>
              <a:t>Agence de publicité Challenge agence-Conseil Média</a:t>
            </a:r>
          </a:p>
          <a:p>
            <a:pPr marL="365760" lvl="1" indent="0">
              <a:buNone/>
            </a:pPr>
            <a:endParaRPr lang="fr-CA" sz="1400" dirty="0" smtClean="0"/>
          </a:p>
          <a:p>
            <a:r>
              <a:rPr lang="fr-CA" sz="1800" dirty="0" smtClean="0"/>
              <a:t>Tarif 2019 </a:t>
            </a:r>
            <a:r>
              <a:rPr lang="fr-CA" sz="1800" dirty="0"/>
              <a:t>:</a:t>
            </a:r>
          </a:p>
          <a:p>
            <a:pPr lvl="1"/>
            <a:r>
              <a:rPr lang="fr-CA" sz="1400" dirty="0"/>
              <a:t>Facture émise le </a:t>
            </a:r>
            <a:r>
              <a:rPr lang="fr-CA" sz="1400" dirty="0" smtClean="0"/>
              <a:t>18 juillet 2019</a:t>
            </a:r>
            <a:endParaRPr lang="fr-CA" sz="1400" dirty="0"/>
          </a:p>
          <a:p>
            <a:pPr lvl="1"/>
            <a:r>
              <a:rPr lang="fr-CA" sz="1400" dirty="0" smtClean="0"/>
              <a:t>Facture corrigée émise le 31 octobre 2019, payable sur réception à </a:t>
            </a:r>
            <a:r>
              <a:rPr lang="fr-CA" sz="1400" dirty="0" err="1" smtClean="0"/>
              <a:t>RecycleMédias</a:t>
            </a:r>
            <a:endParaRPr lang="fr-CA" sz="1400" dirty="0"/>
          </a:p>
          <a:p>
            <a:pPr lvl="1"/>
            <a:r>
              <a:rPr lang="fr-CA" sz="1400" dirty="0"/>
              <a:t>Publicité à faire </a:t>
            </a:r>
            <a:r>
              <a:rPr lang="fr-CA" sz="1400" dirty="0" smtClean="0"/>
              <a:t>paraître est requise entre le 28 février 2020 et </a:t>
            </a:r>
            <a:r>
              <a:rPr lang="fr-CA" sz="1400" dirty="0"/>
              <a:t>le 30 </a:t>
            </a:r>
            <a:r>
              <a:rPr lang="fr-CA" sz="1400" dirty="0" smtClean="0"/>
              <a:t>septembre 2020</a:t>
            </a:r>
            <a:endParaRPr lang="fr-CA" sz="1400" dirty="0"/>
          </a:p>
          <a:p>
            <a:pPr lvl="1"/>
            <a:r>
              <a:rPr lang="fr-CA" sz="1400" dirty="0"/>
              <a:t>Une subvention de </a:t>
            </a:r>
            <a:r>
              <a:rPr lang="fr-CA" sz="1400" dirty="0" smtClean="0"/>
              <a:t>3 </a:t>
            </a:r>
            <a:r>
              <a:rPr lang="fr-CA" sz="1400" dirty="0"/>
              <a:t>500 000 </a:t>
            </a:r>
            <a:r>
              <a:rPr lang="fr-CA" sz="1400" dirty="0" smtClean="0"/>
              <a:t>$ reçue </a:t>
            </a:r>
            <a:r>
              <a:rPr lang="fr-CA" sz="1400" dirty="0"/>
              <a:t>du ministère de la culture</a:t>
            </a:r>
          </a:p>
          <a:p>
            <a:pPr lvl="1"/>
            <a:r>
              <a:rPr lang="fr-CA" sz="1400" dirty="0" smtClean="0"/>
              <a:t>Une subvention de 3 000 000 $ reçue du ministère de l’environnement</a:t>
            </a:r>
          </a:p>
          <a:p>
            <a:pPr lvl="1"/>
            <a:r>
              <a:rPr lang="fr-CA" sz="1400" dirty="0" smtClean="0"/>
              <a:t>Une subvention additionnelle à recevoir du ministère de la Culture de 800 000 $</a:t>
            </a:r>
          </a:p>
          <a:p>
            <a:pPr lvl="1"/>
            <a:endParaRPr lang="fr-CA" sz="1400" dirty="0" smtClean="0"/>
          </a:p>
          <a:p>
            <a:pPr lvl="1"/>
            <a:endParaRPr lang="fr-CA" sz="1400" dirty="0"/>
          </a:p>
          <a:p>
            <a:pPr lvl="1">
              <a:buFont typeface="Wingdings" panose="05000000000000000000" pitchFamily="2" charset="2"/>
              <a:buChar char="q"/>
            </a:pPr>
            <a:endParaRPr lang="fr-CA" sz="1400" dirty="0"/>
          </a:p>
        </p:txBody>
      </p:sp>
      <p:sp>
        <p:nvSpPr>
          <p:cNvPr id="4" name="Espace réservé du numéro de diapositive 3"/>
          <p:cNvSpPr>
            <a:spLocks noGrp="1"/>
          </p:cNvSpPr>
          <p:nvPr>
            <p:ph type="sldNum" sz="quarter" idx="12"/>
            <p:custDataLst>
              <p:tags r:id="rId3"/>
            </p:custDataLst>
          </p:nvPr>
        </p:nvSpPr>
        <p:spPr/>
        <p:txBody>
          <a:bodyPr>
            <a:normAutofit fontScale="85000" lnSpcReduction="20000"/>
          </a:bodyPr>
          <a:lstStyle/>
          <a:p>
            <a:fld id="{50935222-B196-4F9B-9AEC-1292459A754A}" type="slidenum">
              <a:rPr lang="fr-CA" smtClean="0"/>
              <a:pPr/>
              <a:t>9</a:t>
            </a:fld>
            <a:endParaRPr lang="fr-CA" dirty="0"/>
          </a:p>
        </p:txBody>
      </p:sp>
    </p:spTree>
    <p:extLst>
      <p:ext uri="{BB962C8B-B14F-4D97-AF65-F5344CB8AC3E}">
        <p14:creationId xmlns:p14="http://schemas.microsoft.com/office/powerpoint/2010/main" val="1139520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3"/>
</p:tagLst>
</file>

<file path=ppt/tags/tag62.xml><?xml version="1.0" encoding="utf-8"?>
<p:tagLst xmlns:a="http://schemas.openxmlformats.org/drawingml/2006/main" xmlns:r="http://schemas.openxmlformats.org/officeDocument/2006/relationships" xmlns:p="http://schemas.openxmlformats.org/presentationml/2006/main">
  <p:tag name="NUM" val="4"/>
</p:tagLst>
</file>

<file path=ppt/tags/tag63.xml><?xml version="1.0" encoding="utf-8"?>
<p:tagLst xmlns:a="http://schemas.openxmlformats.org/drawingml/2006/main" xmlns:r="http://schemas.openxmlformats.org/officeDocument/2006/relationships" xmlns:p="http://schemas.openxmlformats.org/presentationml/2006/main">
  <p:tag name="NUM" val="5"/>
</p:tagLst>
</file>

<file path=ppt/tags/tag64.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rketingPl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9755060-407B-4BA3-9693-FA43109E1D3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1485</Words>
  <Application>Microsoft Office PowerPoint</Application>
  <PresentationFormat>Affichage à l'écran (4:3)</PresentationFormat>
  <Paragraphs>295</Paragraphs>
  <Slides>20</Slides>
  <Notes>18</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7" baseType="lpstr">
      <vt:lpstr>Calibri</vt:lpstr>
      <vt:lpstr>Constantia</vt:lpstr>
      <vt:lpstr>Tw Cen MT</vt:lpstr>
      <vt:lpstr>Wingdings</vt:lpstr>
      <vt:lpstr>Wingdings 2</vt:lpstr>
      <vt:lpstr>MarketingPlan</vt:lpstr>
      <vt:lpstr>Worksheet</vt:lpstr>
      <vt:lpstr>Présentation PowerPoint</vt:lpstr>
      <vt:lpstr>Qui est RecycleMédias?</vt:lpstr>
      <vt:lpstr>Notre mission</vt:lpstr>
      <vt:lpstr>Les intervenants</vt:lpstr>
      <vt:lpstr>Les personnes assujetties</vt:lpstr>
      <vt:lpstr> LE RÉGIME DE COMPENSATION </vt:lpstr>
      <vt:lpstr>Administration de recyclemédias</vt:lpstr>
      <vt:lpstr>Processus d’approbation du tarif 2020</vt:lpstr>
      <vt:lpstr>Mise à jour : tarif</vt:lpstr>
      <vt:lpstr>Activités RecycleMédias 2019</vt:lpstr>
      <vt:lpstr>Rappel de vos obligations</vt:lpstr>
      <vt:lpstr>Vérification des déclarations</vt:lpstr>
      <vt:lpstr>Le tarif</vt:lpstr>
      <vt:lpstr>La compensation due aux municipalités</vt:lpstr>
      <vt:lpstr>En résumé</vt:lpstr>
      <vt:lpstr>Évolution du coût par tonne 2010 à 2020</vt:lpstr>
      <vt:lpstr>Évolution des coûts du système de compensation</vt:lpstr>
      <vt:lpstr>Évolution du tarif – 2019 à 2020</vt:lpstr>
      <vt:lpstr>Devenir membre de RecycleMédias</vt:lpstr>
      <vt:lpstr>Merci pour votre présence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2019-11-19T16:13:35Z</dcterms:modified>
</cp:coreProperties>
</file>